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56" r:id="rId2"/>
    <p:sldId id="258" r:id="rId3"/>
    <p:sldId id="322" r:id="rId4"/>
    <p:sldId id="323" r:id="rId5"/>
    <p:sldId id="278" r:id="rId6"/>
    <p:sldId id="336" r:id="rId7"/>
    <p:sldId id="266" r:id="rId8"/>
    <p:sldId id="335" r:id="rId9"/>
    <p:sldId id="260" r:id="rId10"/>
    <p:sldId id="257" r:id="rId11"/>
    <p:sldId id="267" r:id="rId12"/>
    <p:sldId id="279" r:id="rId13"/>
    <p:sldId id="277" r:id="rId14"/>
    <p:sldId id="259" r:id="rId15"/>
    <p:sldId id="261" r:id="rId16"/>
    <p:sldId id="295" r:id="rId17"/>
    <p:sldId id="268" r:id="rId18"/>
    <p:sldId id="262" r:id="rId19"/>
    <p:sldId id="280" r:id="rId20"/>
    <p:sldId id="263" r:id="rId21"/>
    <p:sldId id="324" r:id="rId22"/>
    <p:sldId id="325" r:id="rId23"/>
    <p:sldId id="326" r:id="rId24"/>
    <p:sldId id="327" r:id="rId25"/>
    <p:sldId id="288" r:id="rId26"/>
    <p:sldId id="328" r:id="rId27"/>
    <p:sldId id="264" r:id="rId28"/>
    <p:sldId id="274" r:id="rId29"/>
    <p:sldId id="284" r:id="rId30"/>
    <p:sldId id="275" r:id="rId31"/>
    <p:sldId id="282" r:id="rId32"/>
    <p:sldId id="269" r:id="rId33"/>
    <p:sldId id="270" r:id="rId34"/>
    <p:sldId id="298" r:id="rId35"/>
    <p:sldId id="271" r:id="rId36"/>
    <p:sldId id="272" r:id="rId37"/>
    <p:sldId id="299" r:id="rId38"/>
    <p:sldId id="300" r:id="rId39"/>
    <p:sldId id="301" r:id="rId40"/>
    <p:sldId id="281" r:id="rId41"/>
    <p:sldId id="302" r:id="rId42"/>
    <p:sldId id="303" r:id="rId43"/>
    <p:sldId id="304" r:id="rId44"/>
    <p:sldId id="305" r:id="rId45"/>
    <p:sldId id="313" r:id="rId46"/>
    <p:sldId id="292" r:id="rId47"/>
    <p:sldId id="314" r:id="rId48"/>
    <p:sldId id="315" r:id="rId49"/>
    <p:sldId id="316" r:id="rId50"/>
    <p:sldId id="318" r:id="rId51"/>
    <p:sldId id="289" r:id="rId52"/>
    <p:sldId id="319" r:id="rId53"/>
    <p:sldId id="320" r:id="rId54"/>
    <p:sldId id="283" r:id="rId55"/>
    <p:sldId id="290" r:id="rId56"/>
    <p:sldId id="306" r:id="rId57"/>
    <p:sldId id="307" r:id="rId58"/>
    <p:sldId id="308" r:id="rId59"/>
    <p:sldId id="287" r:id="rId60"/>
    <p:sldId id="309" r:id="rId61"/>
    <p:sldId id="312" r:id="rId62"/>
    <p:sldId id="310" r:id="rId63"/>
    <p:sldId id="311" r:id="rId64"/>
    <p:sldId id="321" r:id="rId65"/>
    <p:sldId id="265" r:id="rId66"/>
    <p:sldId id="291" r:id="rId67"/>
    <p:sldId id="329" r:id="rId68"/>
    <p:sldId id="330" r:id="rId69"/>
    <p:sldId id="293" r:id="rId70"/>
    <p:sldId id="296" r:id="rId71"/>
    <p:sldId id="331" r:id="rId72"/>
    <p:sldId id="332" r:id="rId73"/>
    <p:sldId id="297" r:id="rId74"/>
    <p:sldId id="333" r:id="rId75"/>
    <p:sldId id="337" r:id="rId76"/>
    <p:sldId id="334" r:id="rId77"/>
    <p:sldId id="285" r:id="rId78"/>
    <p:sldId id="338" r:id="rId79"/>
    <p:sldId id="339" r:id="rId80"/>
    <p:sldId id="340" r:id="rId8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D0A"/>
    <a:srgbClr val="B05408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1" autoAdjust="0"/>
    <p:restoredTop sz="94660"/>
  </p:normalViewPr>
  <p:slideViewPr>
    <p:cSldViewPr>
      <p:cViewPr>
        <p:scale>
          <a:sx n="80" d="100"/>
          <a:sy n="80" d="100"/>
        </p:scale>
        <p:origin x="-1266" y="-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64364C-8024-4710-B896-CE0ABA0FE102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23BFB-0559-4B7F-AC0D-2131857854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613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D3878E-6F2A-4E5F-9E69-0F1DAA8204D7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53BC3D-F0B6-44DA-87A7-B421833376E1}" type="slidenum">
              <a:rPr lang="ru-RU" smtClean="0"/>
              <a:pPr>
                <a:defRPr/>
              </a:pPr>
              <a:t>51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FACCBF-2BE8-439A-B8E2-B88FBA692992}" type="slidenum">
              <a:rPr lang="ru-RU" smtClean="0"/>
              <a:pPr>
                <a:defRPr/>
              </a:pPr>
              <a:t>55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2EA84-21EF-45A1-98BB-B96BD8B3F4A0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F155B-78E0-4B8D-93D8-DB78582E2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543962"/>
      </p:ext>
    </p:extLst>
  </p:cSld>
  <p:clrMapOvr>
    <a:masterClrMapping/>
  </p:clrMapOvr>
  <p:transition advClick="0" advTm="12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2EA84-21EF-45A1-98BB-B96BD8B3F4A0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F155B-78E0-4B8D-93D8-DB78582E2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124628"/>
      </p:ext>
    </p:extLst>
  </p:cSld>
  <p:clrMapOvr>
    <a:masterClrMapping/>
  </p:clrMapOvr>
  <p:transition advClick="0" advTm="12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2EA84-21EF-45A1-98BB-B96BD8B3F4A0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F155B-78E0-4B8D-93D8-DB78582E2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259335"/>
      </p:ext>
    </p:extLst>
  </p:cSld>
  <p:clrMapOvr>
    <a:masterClrMapping/>
  </p:clrMapOvr>
  <p:transition advClick="0" advTm="1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2EA84-21EF-45A1-98BB-B96BD8B3F4A0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F155B-78E0-4B8D-93D8-DB78582E2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148575"/>
      </p:ext>
    </p:extLst>
  </p:cSld>
  <p:clrMapOvr>
    <a:masterClrMapping/>
  </p:clrMapOvr>
  <p:transition advClick="0" advTm="1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2EA84-21EF-45A1-98BB-B96BD8B3F4A0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F155B-78E0-4B8D-93D8-DB78582E2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340357"/>
      </p:ext>
    </p:extLst>
  </p:cSld>
  <p:clrMapOvr>
    <a:masterClrMapping/>
  </p:clrMapOvr>
  <p:transition advClick="0" advTm="1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2EA84-21EF-45A1-98BB-B96BD8B3F4A0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F155B-78E0-4B8D-93D8-DB78582E2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984988"/>
      </p:ext>
    </p:extLst>
  </p:cSld>
  <p:clrMapOvr>
    <a:masterClrMapping/>
  </p:clrMapOvr>
  <p:transition advClick="0" advTm="12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2EA84-21EF-45A1-98BB-B96BD8B3F4A0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F155B-78E0-4B8D-93D8-DB78582E2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386348"/>
      </p:ext>
    </p:extLst>
  </p:cSld>
  <p:clrMapOvr>
    <a:masterClrMapping/>
  </p:clrMapOvr>
  <p:transition advClick="0" advTm="12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2EA84-21EF-45A1-98BB-B96BD8B3F4A0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F155B-78E0-4B8D-93D8-DB78582E2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10966"/>
      </p:ext>
    </p:extLst>
  </p:cSld>
  <p:clrMapOvr>
    <a:masterClrMapping/>
  </p:clrMapOvr>
  <p:transition advClick="0" advTm="12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2EA84-21EF-45A1-98BB-B96BD8B3F4A0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F155B-78E0-4B8D-93D8-DB78582E2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707079"/>
      </p:ext>
    </p:extLst>
  </p:cSld>
  <p:clrMapOvr>
    <a:masterClrMapping/>
  </p:clrMapOvr>
  <p:transition advClick="0" advTm="12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2EA84-21EF-45A1-98BB-B96BD8B3F4A0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F155B-78E0-4B8D-93D8-DB78582E2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453666"/>
      </p:ext>
    </p:extLst>
  </p:cSld>
  <p:clrMapOvr>
    <a:masterClrMapping/>
  </p:clrMapOvr>
  <p:transition advClick="0" advTm="12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2EA84-21EF-45A1-98BB-B96BD8B3F4A0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F155B-78E0-4B8D-93D8-DB78582E2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450939"/>
      </p:ext>
    </p:extLst>
  </p:cSld>
  <p:clrMapOvr>
    <a:masterClrMapping/>
  </p:clrMapOvr>
  <p:transition advClick="0" advTm="12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7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2EA84-21EF-45A1-98BB-B96BD8B3F4A0}" type="datetimeFigureOut">
              <a:rPr lang="ru-RU" smtClean="0"/>
              <a:pPr/>
              <a:t>30.04.2019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F155B-78E0-4B8D-93D8-DB78582E2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51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2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microsoft.com/office/2007/relationships/hdphoto" Target="../media/hdphoto1.wdp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61205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Новое изображени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7" r="24815"/>
          <a:stretch/>
        </p:blipFill>
        <p:spPr bwMode="auto">
          <a:xfrm>
            <a:off x="2771904" y="134731"/>
            <a:ext cx="3600193" cy="53704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5589240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Указом Президиума Верховного Совета СССР от 22 июня 1941 г., с 23 июня была объявлена мобилизация военнообязанных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1905-1918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гг. рождения</a:t>
            </a:r>
          </a:p>
        </p:txBody>
      </p:sp>
      <p:pic>
        <p:nvPicPr>
          <p:cNvPr id="2050" name="Picture 2" descr="https://avatars.mds.yandex.net/get-pdb/901820/4ad9bfb9-558a-45e6-be51-6490cd126957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556792"/>
            <a:ext cx="2448272" cy="32589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rossiyanavsegda.ru/uploads/other/2016/06/23/prisyag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" t="2078" r="15237" b="-2078"/>
          <a:stretch/>
        </p:blipFill>
        <p:spPr bwMode="auto">
          <a:xfrm flipH="1">
            <a:off x="188227" y="1556791"/>
            <a:ext cx="2446453" cy="32589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107506"/>
      </p:ext>
    </p:extLst>
  </p:cSld>
  <p:clrMapOvr>
    <a:masterClrMapping/>
  </p:clrMapOvr>
  <p:transition advClick="0" advTm="12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itd3.mycdn.me/image?id=848928028149&amp;t=20&amp;plc=WEB&amp;tkn=*EKVSrSibZCx7Kc82_nUtWb6CE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996052"/>
            <a:ext cx="5531768" cy="36924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ds02.infourok.ru/uploads/ex/0e50/0005c727-0da5614a/img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" t="5467" r="2232" b="4935"/>
          <a:stretch/>
        </p:blipFill>
        <p:spPr bwMode="auto">
          <a:xfrm>
            <a:off x="179511" y="188639"/>
            <a:ext cx="5256585" cy="36888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c.pics.livejournal.com/skif_tag/19770500/3566587/3566587_origina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8" t="4785" r="3408" b="7450"/>
          <a:stretch/>
        </p:blipFill>
        <p:spPr bwMode="auto">
          <a:xfrm>
            <a:off x="467544" y="4221088"/>
            <a:ext cx="2741489" cy="21027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pastvu.com/_p/a/7/n/i/7niyoz0tbhel141y7u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2" t="11701" r="14649" b="3332"/>
          <a:stretch/>
        </p:blipFill>
        <p:spPr bwMode="auto">
          <a:xfrm>
            <a:off x="5724128" y="548680"/>
            <a:ext cx="2741489" cy="2102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671241"/>
      </p:ext>
    </p:extLst>
  </p:cSld>
  <p:clrMapOvr>
    <a:masterClrMapping/>
  </p:clrMapOvr>
  <p:transition advClick="0" advTm="12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414" y="188640"/>
            <a:ext cx="8291173" cy="1138654"/>
          </a:xfrm>
          <a:prstGeom prst="snip2DiagRect">
            <a:avLst/>
          </a:prstGeom>
          <a:gradFill flip="none" rotWithShape="1">
            <a:gsLst>
              <a:gs pos="0">
                <a:srgbClr val="D6B19C">
                  <a:alpha val="49000"/>
                </a:srgbClr>
              </a:gs>
              <a:gs pos="30000">
                <a:srgbClr val="D49E6C">
                  <a:alpha val="50000"/>
                </a:srgbClr>
              </a:gs>
              <a:gs pos="70000">
                <a:srgbClr val="A65528">
                  <a:alpha val="50000"/>
                </a:srgbClr>
              </a:gs>
              <a:gs pos="100000">
                <a:srgbClr val="663012">
                  <a:alpha val="49000"/>
                </a:srgbClr>
              </a:gs>
            </a:gsLst>
            <a:lin ang="5400000" scaled="1"/>
            <a:tileRect/>
          </a:gra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889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78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 книга находится в библиотечном фонде Белгородского ГАУ</a:t>
            </a:r>
            <a:endParaRPr lang="ru-RU" sz="2800" b="1" dirty="0">
              <a:effectLst>
                <a:outerShdw blurRad="50800" dist="38100" dir="18900000" algn="bl" rotWithShape="0">
                  <a:prstClr val="black">
                    <a:alpha val="78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330846"/>
            <a:ext cx="5760640" cy="1810122"/>
          </a:xfrm>
        </p:spPr>
        <p:txBody>
          <a:bodyPr>
            <a:noAutofit/>
          </a:bodyPr>
          <a:lstStyle/>
          <a:p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Т3</a:t>
            </a:r>
            <a:b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Н48</a:t>
            </a:r>
            <a:b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200" dirty="0" err="1" smtClean="0">
                <a:latin typeface="Times New Roman" pitchFamily="18" charset="0"/>
                <a:ea typeface="+mn-ea"/>
                <a:cs typeface="Times New Roman" pitchFamily="18" charset="0"/>
              </a:rPr>
              <a:t>Некрич</a:t>
            </a:r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200" dirty="0">
                <a:latin typeface="Times New Roman" pitchFamily="18" charset="0"/>
                <a:ea typeface="+mn-ea"/>
                <a:cs typeface="Times New Roman" pitchFamily="18" charset="0"/>
              </a:rPr>
              <a:t>А. </a:t>
            </a:r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1941</a:t>
            </a:r>
            <a:r>
              <a:rPr lang="ru-RU" sz="2200" dirty="0">
                <a:latin typeface="Times New Roman" pitchFamily="18" charset="0"/>
                <a:ea typeface="+mn-ea"/>
                <a:cs typeface="Times New Roman" pitchFamily="18" charset="0"/>
              </a:rPr>
              <a:t>, 22 июня / А. </a:t>
            </a:r>
            <a:r>
              <a:rPr lang="ru-RU" sz="2200" dirty="0" err="1">
                <a:latin typeface="Times New Roman" pitchFamily="18" charset="0"/>
                <a:ea typeface="+mn-ea"/>
                <a:cs typeface="Times New Roman" pitchFamily="18" charset="0"/>
              </a:rPr>
              <a:t>Некрич</a:t>
            </a:r>
            <a:r>
              <a:rPr lang="ru-RU" sz="2200" dirty="0"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– 2-е </a:t>
            </a:r>
            <a:r>
              <a:rPr lang="ru-RU" sz="2200" dirty="0">
                <a:latin typeface="Times New Roman" pitchFamily="18" charset="0"/>
                <a:ea typeface="+mn-ea"/>
                <a:cs typeface="Times New Roman" pitchFamily="18" charset="0"/>
              </a:rPr>
              <a:t>изд., доп. и перераб. - М.: Памятники исторической мысли, 1995. - 335 </a:t>
            </a:r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с.</a:t>
            </a:r>
            <a:endParaRPr lang="ru-RU" sz="220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3284984"/>
            <a:ext cx="5688632" cy="338437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Эта книга посвящена событиям кануна Великой Отечественной войны. При подготовке рукописи автор пользовался не только опубликованными в нашей стране и за рубежом материалами, но и ценными сведениями, почерпнутыми им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бесед с непосредственными участниками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событий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6019572" y="2060848"/>
            <a:ext cx="2944916" cy="46168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3" descr="E:\Эмблема БелГАУ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692" y="813371"/>
            <a:ext cx="1159796" cy="11754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188317"/>
      </p:ext>
    </p:extLst>
  </p:cSld>
  <p:clrMapOvr>
    <a:masterClrMapping/>
  </p:clrMapOvr>
  <p:transition advClick="0" advTm="12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414" y="188640"/>
            <a:ext cx="8291173" cy="1138654"/>
          </a:xfrm>
          <a:prstGeom prst="snip2DiagRect">
            <a:avLst/>
          </a:prstGeom>
          <a:gradFill flip="none" rotWithShape="1">
            <a:gsLst>
              <a:gs pos="0">
                <a:srgbClr val="D6B19C">
                  <a:alpha val="49000"/>
                </a:srgbClr>
              </a:gs>
              <a:gs pos="30000">
                <a:srgbClr val="D49E6C">
                  <a:alpha val="50000"/>
                </a:srgbClr>
              </a:gs>
              <a:gs pos="70000">
                <a:srgbClr val="A65528">
                  <a:alpha val="50000"/>
                </a:srgbClr>
              </a:gs>
              <a:gs pos="100000">
                <a:srgbClr val="663012">
                  <a:alpha val="49000"/>
                </a:srgbClr>
              </a:gs>
            </a:gsLst>
            <a:lin ang="5400000" scaled="1"/>
            <a:tileRect/>
          </a:gra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889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78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 книга находится в библиотечном фонде Белгородского ГАУ</a:t>
            </a:r>
            <a:endParaRPr lang="ru-RU" sz="2800" b="1" dirty="0">
              <a:effectLst>
                <a:outerShdw blurRad="50800" dist="38100" dir="18900000" algn="bl" rotWithShape="0">
                  <a:prstClr val="black">
                    <a:alpha val="78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2060848"/>
            <a:ext cx="5976664" cy="1571774"/>
          </a:xfrm>
        </p:spPr>
        <p:txBody>
          <a:bodyPr>
            <a:noAutofit/>
          </a:bodyPr>
          <a:lstStyle/>
          <a:p>
            <a:pPr hangingPunct="0"/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Т3</a:t>
            </a:r>
            <a:b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Н21</a:t>
            </a:r>
            <a:b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Накануне</a:t>
            </a:r>
            <a:r>
              <a:rPr lang="ru-RU" sz="2200" dirty="0">
                <a:latin typeface="Times New Roman" pitchFamily="18" charset="0"/>
                <a:ea typeface="+mn-ea"/>
                <a:cs typeface="Times New Roman" pitchFamily="18" charset="0"/>
              </a:rPr>
              <a:t>, 1931-1939. Как мир </a:t>
            </a:r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был ввергнут </a:t>
            </a:r>
            <a:r>
              <a:rPr lang="ru-RU" sz="2200" dirty="0">
                <a:latin typeface="Times New Roman" pitchFamily="18" charset="0"/>
                <a:ea typeface="+mn-ea"/>
                <a:cs typeface="Times New Roman" pitchFamily="18" charset="0"/>
              </a:rPr>
              <a:t>в войну : краткая история в документах, </a:t>
            </a:r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воспоминаниях </a:t>
            </a:r>
            <a:r>
              <a:rPr lang="ru-RU" sz="2200" dirty="0">
                <a:latin typeface="Times New Roman" pitchFamily="18" charset="0"/>
                <a:ea typeface="+mn-ea"/>
                <a:cs typeface="Times New Roman" pitchFamily="18" charset="0"/>
              </a:rPr>
              <a:t>и комментариях / сост.: Н.Н. </a:t>
            </a:r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Яковлев</a:t>
            </a:r>
            <a:r>
              <a:rPr lang="ru-RU" sz="2200" dirty="0">
                <a:latin typeface="Times New Roman" pitchFamily="18" charset="0"/>
                <a:ea typeface="+mn-ea"/>
                <a:cs typeface="Times New Roman" pitchFamily="18" charset="0"/>
              </a:rPr>
              <a:t>, О.Л.Степанова, Е.Б. Салынская. - М.: Политиздат, 1991. - 272 </a:t>
            </a:r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с. </a:t>
            </a:r>
            <a:endParaRPr lang="ru-RU" sz="220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3645024"/>
            <a:ext cx="5760640" cy="321297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Как мир пришел ко Второй мировой войне? Кто несет ответственность за неслыханную катастрофу в истории человечества? В предлагаемой читателю книге сделана попытка дать ответ на эти и по наше время злободневные вопросы, рассказать о трагических событиях тех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ttps://image.jimcdn.com/app/cms/image/transf/dimension=138x1024:format=jpg/path/sa7378d20cdff3dd0/image/icaf9e2355f6db3fb/version/1368258177/image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l="4762" t="3085" r="4762" b="1274"/>
          <a:stretch>
            <a:fillRect/>
          </a:stretch>
        </p:blipFill>
        <p:spPr bwMode="auto">
          <a:xfrm>
            <a:off x="5868145" y="2169985"/>
            <a:ext cx="3096343" cy="4499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3" descr="E:\Эмблема БелГАУ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692" y="813371"/>
            <a:ext cx="1159796" cy="11754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589792"/>
      </p:ext>
    </p:extLst>
  </p:cSld>
  <p:clrMapOvr>
    <a:masterClrMapping/>
  </p:clrMapOvr>
  <p:transition advClick="0" advTm="12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48680"/>
            <a:ext cx="4109152" cy="5760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88640"/>
            <a:ext cx="493204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32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Операция Барбаросса -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вторжения Германии в СССР и военная операция, осуществлявшаяся в соответствии с этим планом на начальной стадии Великой Отечественной войны. </a:t>
            </a:r>
          </a:p>
          <a:p>
            <a:pPr algn="ctr"/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плана «Барбаросса» началась 21 июля 1940 года. </a:t>
            </a:r>
          </a:p>
          <a:p>
            <a:pPr algn="ctr">
              <a:spcAft>
                <a:spcPts val="1200"/>
              </a:spcAft>
            </a:pP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был утверждён 18 декабря 1940 г. директивой Верховного главнокомандующего 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Вермахта. </a:t>
            </a:r>
            <a:endParaRPr lang="ru-RU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Предполагаемая 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основных боевых 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действий 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рассчитана на 2−3 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месяца 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так называемая стратегия «Блицкрига» </a:t>
            </a:r>
          </a:p>
        </p:txBody>
      </p:sp>
    </p:spTree>
    <p:extLst>
      <p:ext uri="{BB962C8B-B14F-4D97-AF65-F5344CB8AC3E}">
        <p14:creationId xmlns:p14="http://schemas.microsoft.com/office/powerpoint/2010/main" val="957236119"/>
      </p:ext>
    </p:extLst>
  </p:cSld>
  <p:clrMapOvr>
    <a:masterClrMapping/>
  </p:clrMapOvr>
  <p:transition advClick="0" advTm="12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c.pics.livejournal.com/vybornovk/69514346/178470/178470_90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9996272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6414" y="188640"/>
            <a:ext cx="8291173" cy="1138654"/>
          </a:xfrm>
          <a:prstGeom prst="snip2DiagRect">
            <a:avLst/>
          </a:prstGeom>
          <a:gradFill flip="none" rotWithShape="1">
            <a:gsLst>
              <a:gs pos="0">
                <a:srgbClr val="D6B19C">
                  <a:alpha val="49000"/>
                </a:srgbClr>
              </a:gs>
              <a:gs pos="30000">
                <a:srgbClr val="D49E6C">
                  <a:alpha val="50000"/>
                </a:srgbClr>
              </a:gs>
              <a:gs pos="70000">
                <a:srgbClr val="A65528">
                  <a:alpha val="50000"/>
                </a:srgbClr>
              </a:gs>
              <a:gs pos="100000">
                <a:srgbClr val="663012">
                  <a:alpha val="49000"/>
                </a:srgbClr>
              </a:gs>
            </a:gsLst>
            <a:lin ang="5400000" scaled="1"/>
            <a:tileRect/>
          </a:gra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889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78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 книга находится в библиотечном фонде Белгородского ГАУ</a:t>
            </a:r>
            <a:endParaRPr lang="ru-RU" sz="2800" b="1" dirty="0">
              <a:effectLst>
                <a:outerShdw blurRad="50800" dist="38100" dir="18900000" algn="bl" rotWithShape="0">
                  <a:prstClr val="black">
                    <a:alpha val="78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96752"/>
            <a:ext cx="5940152" cy="2520280"/>
          </a:xfrm>
        </p:spPr>
        <p:txBody>
          <a:bodyPr>
            <a:noAutofit/>
          </a:bodyPr>
          <a:lstStyle/>
          <a:p>
            <a:pPr hangingPunct="0"/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Т3(2)</a:t>
            </a:r>
            <a:b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В27</a:t>
            </a:r>
            <a:b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Великая </a:t>
            </a:r>
            <a:r>
              <a:rPr lang="ru-RU" sz="2200" dirty="0">
                <a:latin typeface="Times New Roman" pitchFamily="18" charset="0"/>
                <a:ea typeface="+mn-ea"/>
                <a:cs typeface="Times New Roman" pitchFamily="18" charset="0"/>
              </a:rPr>
              <a:t>Отечественная </a:t>
            </a:r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война 1941-1945</a:t>
            </a:r>
            <a:r>
              <a:rPr lang="ru-RU" sz="2200" dirty="0">
                <a:latin typeface="Times New Roman" pitchFamily="18" charset="0"/>
                <a:ea typeface="+mn-ea"/>
                <a:cs typeface="Times New Roman" pitchFamily="18" charset="0"/>
              </a:rPr>
              <a:t>. В фотографиях и кинодокументах. В 5- томах. Т. 1. 1941: фотоальбом / сост. Н.М. </a:t>
            </a:r>
            <a:r>
              <a:rPr lang="ru-RU" sz="2200" dirty="0" err="1" smtClean="0">
                <a:latin typeface="Times New Roman" pitchFamily="18" charset="0"/>
                <a:ea typeface="+mn-ea"/>
                <a:cs typeface="Times New Roman" pitchFamily="18" charset="0"/>
              </a:rPr>
              <a:t>Афанась</a:t>
            </a:r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-ев</a:t>
            </a:r>
            <a:r>
              <a:rPr lang="ru-RU" sz="2200" dirty="0">
                <a:latin typeface="Times New Roman" pitchFamily="18" charset="0"/>
                <a:ea typeface="+mn-ea"/>
                <a:cs typeface="Times New Roman" pitchFamily="18" charset="0"/>
              </a:rPr>
              <a:t>, М.А. </a:t>
            </a:r>
            <a:r>
              <a:rPr lang="ru-RU" sz="2200" dirty="0" err="1">
                <a:latin typeface="Times New Roman" pitchFamily="18" charset="0"/>
                <a:ea typeface="+mn-ea"/>
                <a:cs typeface="Times New Roman" pitchFamily="18" charset="0"/>
              </a:rPr>
              <a:t>Трахман</a:t>
            </a:r>
            <a:r>
              <a:rPr lang="ru-RU" sz="2200" dirty="0">
                <a:latin typeface="Times New Roman" pitchFamily="18" charset="0"/>
                <a:ea typeface="+mn-ea"/>
                <a:cs typeface="Times New Roman" pitchFamily="18" charset="0"/>
              </a:rPr>
              <a:t>. - М.: Планета, </a:t>
            </a:r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1985</a:t>
            </a:r>
            <a:r>
              <a:rPr lang="ru-RU" sz="2200" dirty="0">
                <a:latin typeface="Times New Roman" pitchFamily="18" charset="0"/>
                <a:ea typeface="+mn-ea"/>
                <a:cs typeface="Times New Roman" pitchFamily="18" charset="0"/>
              </a:rPr>
              <a:t>. – </a:t>
            </a:r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400 с.</a:t>
            </a:r>
            <a:endParaRPr lang="ru-RU" sz="220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3744416"/>
            <a:ext cx="5868144" cy="3113584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 данном издании выразительным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и образным языком фотографий и кинокадров рассказывается о массовом героизме воинов на фронтах, самоотверженности тружеников тыла, мужестве подпольщиков и партизан – о великом подвиге советского народа, отстоящего свободу и </a:t>
            </a:r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независимость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нашей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Родины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Documents and Settings\biblio_1.BIBL_NEW_C01\Мои документы\сорокина\Сорокина А\CCF23012014_000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-10000"/>
          </a:blip>
          <a:srcRect l="-552" b="5483"/>
          <a:stretch>
            <a:fillRect/>
          </a:stretch>
        </p:blipFill>
        <p:spPr bwMode="auto">
          <a:xfrm>
            <a:off x="5868144" y="2141578"/>
            <a:ext cx="3096344" cy="45378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3" descr="E:\Эмблема БелГАУ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692" y="813371"/>
            <a:ext cx="1159796" cy="11754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905524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013176"/>
            <a:ext cx="9144000" cy="1762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28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АНТИГИТЛЕРОВСКАЯ КОАЛИЦИЯ –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военно-политический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союз во главе с СССР, США и Великобританией против стран «оси» (Германия, Италия, Япония) в период Второй мировой войны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4637"/>
            <a:ext cx="7056784" cy="47045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9568564"/>
      </p:ext>
    </p:extLst>
  </p:cSld>
  <p:clrMapOvr>
    <a:masterClrMapping/>
  </p:clrMapOvr>
  <p:transition advClick="0" advTm="12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28625" y="-27384"/>
            <a:ext cx="8229600" cy="170194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48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Периодизация Великой Отечественной войны</a:t>
            </a: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251520" y="1357312"/>
            <a:ext cx="8892480" cy="57440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just">
              <a:buFontTx/>
              <a:buAutoNum type="romanUcPeriod"/>
            </a:pPr>
            <a:endParaRPr lang="ru-RU" alt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  </a:t>
            </a:r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 июня 1941 г. – 18 ноября 1942 г. </a:t>
            </a:r>
          </a:p>
          <a:p>
            <a:pPr marL="0" indent="0">
              <a:buNone/>
            </a:pPr>
            <a:r>
              <a:rPr lang="en-US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Начальный период Великой Отечественной войны </a:t>
            </a:r>
          </a:p>
          <a:p>
            <a:pPr marL="0" indent="0">
              <a:buNone/>
            </a:pPr>
            <a:endParaRPr lang="ru-RU" alt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 </a:t>
            </a:r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 ноября 1942 г. – декабрь 1943 г.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коренного перелома в ходе Великой </a:t>
            </a:r>
            <a:r>
              <a:rPr lang="en-US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Отечественной войны</a:t>
            </a:r>
          </a:p>
          <a:p>
            <a:pPr marL="0" indent="0">
              <a:buNone/>
            </a:pPr>
            <a:endParaRPr lang="ru-RU" alt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 </a:t>
            </a:r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1944 г. – 9 мая 1945 г. </a:t>
            </a:r>
          </a:p>
          <a:p>
            <a:pPr marL="712788" indent="0">
              <a:spcBef>
                <a:spcPts val="0"/>
              </a:spcBef>
              <a:buNone/>
            </a:pPr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Завершающий </a:t>
            </a:r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Великой </a:t>
            </a:r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Отечественной</a:t>
            </a:r>
            <a:r>
              <a:rPr lang="en-US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войны </a:t>
            </a:r>
          </a:p>
        </p:txBody>
      </p:sp>
    </p:spTree>
    <p:extLst>
      <p:ext uri="{BB962C8B-B14F-4D97-AF65-F5344CB8AC3E}">
        <p14:creationId xmlns:p14="http://schemas.microsoft.com/office/powerpoint/2010/main" val="2090027416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414" y="188640"/>
            <a:ext cx="8291173" cy="1138654"/>
          </a:xfrm>
          <a:prstGeom prst="snip2DiagRect">
            <a:avLst/>
          </a:prstGeom>
          <a:gradFill flip="none" rotWithShape="1">
            <a:gsLst>
              <a:gs pos="0">
                <a:srgbClr val="D6B19C">
                  <a:alpha val="49000"/>
                </a:srgbClr>
              </a:gs>
              <a:gs pos="30000">
                <a:srgbClr val="D49E6C">
                  <a:alpha val="50000"/>
                </a:srgbClr>
              </a:gs>
              <a:gs pos="70000">
                <a:srgbClr val="A65528">
                  <a:alpha val="50000"/>
                </a:srgbClr>
              </a:gs>
              <a:gs pos="100000">
                <a:srgbClr val="663012">
                  <a:alpha val="49000"/>
                </a:srgbClr>
              </a:gs>
            </a:gsLst>
            <a:lin ang="5400000" scaled="1"/>
            <a:tileRect/>
          </a:gra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889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78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 книга находится в библиотечном фонде Белгородского ГАУ</a:t>
            </a:r>
            <a:endParaRPr lang="ru-RU" sz="2800" b="1" dirty="0">
              <a:effectLst>
                <a:outerShdw blurRad="50800" dist="38100" dir="18900000" algn="bl" rotWithShape="0">
                  <a:prstClr val="black">
                    <a:alpha val="78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496" y="1484784"/>
            <a:ext cx="6048672" cy="1738114"/>
          </a:xfrm>
        </p:spPr>
        <p:txBody>
          <a:bodyPr>
            <a:noAutofit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Т3</a:t>
            </a:r>
            <a:b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О95 </a:t>
            </a:r>
            <a:b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Очерки </a:t>
            </a:r>
            <a:r>
              <a:rPr 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 Великой Отечественной </a:t>
            </a: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войне </a:t>
            </a:r>
            <a:r>
              <a:rPr 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1941-1945 / сост. В.В. Катинов.- М.: </a:t>
            </a: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Политиздат</a:t>
            </a:r>
            <a:r>
              <a:rPr 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1975. - 688 </a:t>
            </a: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с.</a:t>
            </a:r>
            <a:endParaRPr lang="ru-RU" sz="2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0" y="3717032"/>
            <a:ext cx="5940152" cy="194421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Праздничное красочное издание к 30-летию Победы, 19 репродукций с известных картин и скульптур, посвященных Великой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40000"/>
          </a:blip>
          <a:srcRect l="8767" t="1018" r="28357" b="28911"/>
          <a:stretch>
            <a:fillRect/>
          </a:stretch>
        </p:blipFill>
        <p:spPr bwMode="auto">
          <a:xfrm>
            <a:off x="6012160" y="2197354"/>
            <a:ext cx="2952328" cy="45054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3" descr="E:\Эмблема БелГАУ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692" y="813371"/>
            <a:ext cx="1159796" cy="11754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493652"/>
      </p:ext>
    </p:extLst>
  </p:cSld>
  <p:clrMapOvr>
    <a:masterClrMapping/>
  </p:clrMapOvr>
  <p:transition advClick="0" advTm="12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4309533"/>
            <a:ext cx="9144000" cy="255652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800"/>
              </a:spcAft>
              <a:defRPr/>
            </a:pPr>
            <a:r>
              <a:rPr lang="ru-RU" sz="47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 ис</a:t>
            </a:r>
            <a:r>
              <a:rPr lang="ru-RU" sz="47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тории </a:t>
            </a:r>
            <a:r>
              <a:rPr lang="ru-RU" sz="47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войны - это тяжкий труд всего народа…»</a:t>
            </a:r>
          </a:p>
          <a:p>
            <a:pPr algn="r">
              <a:defRPr/>
            </a:pPr>
            <a:r>
              <a:rPr lang="ru-RU" altLang="ru-RU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В. Ключевский</a:t>
            </a:r>
          </a:p>
          <a:p>
            <a:pPr>
              <a:defRPr/>
            </a:pPr>
            <a:endParaRPr lang="ru-RU" b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3"/>
          <p:cNvSpPr txBox="1">
            <a:spLocks/>
          </p:cNvSpPr>
          <p:nvPr/>
        </p:nvSpPr>
        <p:spPr>
          <a:xfrm>
            <a:off x="4648200" y="1524000"/>
            <a:ext cx="4059238" cy="4572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 pitchFamily="18" charset="2"/>
              <a:buNone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:\9 мая\1510739613_voy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59" y="188640"/>
            <a:ext cx="8827682" cy="40206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559514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17693" r="26010"/>
          <a:stretch>
            <a:fillRect/>
          </a:stretch>
        </p:blipFill>
        <p:spPr bwMode="auto">
          <a:xfrm>
            <a:off x="356935" y="1412776"/>
            <a:ext cx="2702897" cy="3197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4516" name="Picture 4" descr="Картинки по запросу жук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4399" y="1412776"/>
            <a:ext cx="2194065" cy="3240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0" y="5517232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800" b="1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Начальник Генштаба</a:t>
            </a:r>
            <a:br>
              <a:rPr lang="ru-RU" sz="2800" b="1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800" b="1" kern="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Георгий Константинович </a:t>
            </a:r>
            <a:r>
              <a:rPr lang="ru-RU" sz="2800" b="1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Жуков</a:t>
            </a:r>
          </a:p>
        </p:txBody>
      </p:sp>
      <p:pic>
        <p:nvPicPr>
          <p:cNvPr id="3" name="Picture 4" descr="http://zhukov-marshal.narod.ru/zhukov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0648"/>
            <a:ext cx="3816424" cy="51276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897642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797152"/>
            <a:ext cx="914400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С конца июня 1941 г. до декабря 1942 г. Германия при содействии своих европейских союзников захватила около 9% советской территории (1,9 млн км2), входившей до войны в состав Белоруссии, Украины, Молдавии, Прибалтийских республик и западных областей России</a:t>
            </a:r>
          </a:p>
        </p:txBody>
      </p:sp>
      <p:pic>
        <p:nvPicPr>
          <p:cNvPr id="3074" name="Picture 2" descr="ÐÐ°ÑÑÐ¸Ð½ÐºÐ¸ Ð¿Ð¾ Ð·Ð°Ð¿ÑÐ¾ÑÑ Ð¾ÐºÐºÑÐ¿Ð°ÑÐ¸Ð¾Ð½Ð½ÑÐ¹ ÑÐµÐ¶Ð¸Ð¼ Ð½Ð° ÑÐµÑÑÐ¸ÑÐ¾ÑÐ¸Ð¸ ÑÑÑÑ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48" y="188640"/>
            <a:ext cx="6984504" cy="45365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595994"/>
      </p:ext>
    </p:extLst>
  </p:cSld>
  <p:clrMapOvr>
    <a:masterClrMapping/>
  </p:clrMapOvr>
  <p:transition advClick="0" advTm="12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517232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От карательных акций на оккупированных территориях, бомбежек и артиллерийских обстрелов погибло около </a:t>
            </a:r>
          </a:p>
          <a:p>
            <a:pPr algn="ctr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7 млн. гражданских лиц</a:t>
            </a: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66" y="260648"/>
            <a:ext cx="8518269" cy="51845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404832"/>
      </p:ext>
    </p:extLst>
  </p:cSld>
  <p:clrMapOvr>
    <a:masterClrMapping/>
  </p:clrMapOvr>
  <p:transition advClick="0" advTm="12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952" y="4180344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29 июня 1941 году вышла Директива Совета Народных Комиссаров СССР и ЦК ВКП(б) о создании партизанских отрядов: «в занятых врагом районах создавать партизанские отряды и диверсионные группы для борьбы с частями вражеской армии..., создавать невыносимые условия для врага и всех его пособников, преследовать и уничтожать их на каждом шагу, срывать все их мероприятия»</a:t>
            </a:r>
          </a:p>
        </p:txBody>
      </p:sp>
      <p:pic>
        <p:nvPicPr>
          <p:cNvPr id="5122" name="Picture 2" descr="ÐÐ°ÑÑÐ¸Ð½ÐºÐ¸ Ð¿Ð¾ Ð·Ð°Ð¿ÑÐ¾ÑÑ Ð¿Ð°ÑÑÐ¸Ð·Ð°Ð½Ñ 19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088" y="188640"/>
            <a:ext cx="6899920" cy="3924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834092"/>
      </p:ext>
    </p:extLst>
  </p:cSld>
  <p:clrMapOvr>
    <a:masterClrMapping/>
  </p:clrMapOvr>
  <p:transition advClick="0" advTm="12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805264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Дети войны – самые мужественные дети…</a:t>
            </a:r>
          </a:p>
          <a:p>
            <a:pPr algn="ctr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Дети, почувствовавшие войну на вкус</a:t>
            </a: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AutoShape 2" descr="https://s.poembook.ru/theme/82/df/f7/0fdb88971add998cc7b0c3ca375b8f6d871e0c42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F:\9 мая\0fdb88971add998cc7b0c3ca375b8f6d871e0c4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75" y="260648"/>
            <a:ext cx="8096250" cy="5400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Click="0" advTm="12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6414" y="188640"/>
            <a:ext cx="8291173" cy="1138654"/>
          </a:xfrm>
          <a:prstGeom prst="snip2DiagRect">
            <a:avLst/>
          </a:prstGeom>
          <a:gradFill flip="none" rotWithShape="1">
            <a:gsLst>
              <a:gs pos="0">
                <a:srgbClr val="D6B19C">
                  <a:alpha val="49000"/>
                </a:srgbClr>
              </a:gs>
              <a:gs pos="30000">
                <a:srgbClr val="D49E6C">
                  <a:alpha val="50000"/>
                </a:srgbClr>
              </a:gs>
              <a:gs pos="70000">
                <a:srgbClr val="A65528">
                  <a:alpha val="50000"/>
                </a:srgbClr>
              </a:gs>
              <a:gs pos="100000">
                <a:srgbClr val="663012">
                  <a:alpha val="49000"/>
                </a:srgbClr>
              </a:gs>
            </a:gsLst>
            <a:lin ang="5400000" scaled="1"/>
            <a:tileRect/>
          </a:gra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889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78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 книга находится в библиотечном фонде Белгородского ГАУ</a:t>
            </a:r>
            <a:endParaRPr lang="ru-RU" sz="2800" b="1" dirty="0">
              <a:effectLst>
                <a:outerShdw blurRad="50800" dist="38100" dir="18900000" algn="bl" rotWithShape="0">
                  <a:prstClr val="black">
                    <a:alpha val="78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8" y="1196752"/>
            <a:ext cx="5796136" cy="1499766"/>
          </a:xfrm>
        </p:spPr>
        <p:txBody>
          <a:bodyPr>
            <a:noAutofit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Т3</a:t>
            </a:r>
            <a:b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Д38</a:t>
            </a:r>
            <a:b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Дети </a:t>
            </a:r>
            <a:r>
              <a:rPr 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военной поры / сост. Э. Максимова</a:t>
            </a: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-</a:t>
            </a:r>
            <a:r>
              <a:rPr 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2-е </a:t>
            </a:r>
            <a:r>
              <a:rPr 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изд., доп. - М.: Политиздат, 1988. - 320 </a:t>
            </a: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с.</a:t>
            </a:r>
            <a:endParaRPr lang="ru-RU" sz="2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2736304"/>
            <a:ext cx="5796136" cy="422108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Война обрушилась на детей так же, как на взрослых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- бомбами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голодом, холодом, разлуками. Но и в эти годы дети были первой заботой народа. Выживут они — выживет страна, ее история, идеалы, будущее. И когда дети беспощадной волею войны оказывались в пекле страданий и невзгод, они вели себя, как герои, осилили, вынесли то, что, казалось бы и взрослому преодолеть не всегда под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силу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Documents and Settings\sorokina_an\Рабочий стол\скан для Лисавцовой Н.и\12 - 00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20000"/>
          </a:blip>
          <a:srcRect l="3480" t="-212" r="30145" b="32378"/>
          <a:stretch>
            <a:fillRect/>
          </a:stretch>
        </p:blipFill>
        <p:spPr bwMode="auto">
          <a:xfrm>
            <a:off x="5819764" y="2060848"/>
            <a:ext cx="3144724" cy="4680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3" descr="E:\Эмблема БелГАУ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692" y="813371"/>
            <a:ext cx="1159796" cy="11754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399756"/>
      </p:ext>
    </p:extLst>
  </p:cSld>
  <p:clrMapOvr>
    <a:masterClrMapping/>
  </p:clrMapOvr>
  <p:transition advClick="0" advTm="12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AutoShape 2" descr="https://i.kurjer.info/wp-content/uploads/2018/05/180522_baba-sara_1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1139" name="Picture 3" descr="F:\9 мая\180522_baba-sara_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08" y="476672"/>
            <a:ext cx="8856985" cy="5904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Click="0" advTm="12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758374"/>
            <a:ext cx="9144000" cy="3127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ru-RU" sz="2800" b="1" dirty="0" smtClean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ru-RU" sz="2800" b="1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сентября </a:t>
            </a:r>
            <a:r>
              <a:rPr lang="ru-RU" sz="2800" b="1" dirty="0" smtClean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1941</a:t>
            </a:r>
          </a:p>
          <a:p>
            <a:pPr algn="ctr">
              <a:lnSpc>
                <a:spcPct val="80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algn="ctr">
              <a:lnSpc>
                <a:spcPct val="80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z="2800" b="1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апреля </a:t>
            </a:r>
            <a:r>
              <a:rPr lang="ru-RU" sz="2800" b="1" dirty="0" smtClean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1942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ts val="1200"/>
              </a:spcBef>
            </a:pP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Делится 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 периода: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оборонительный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(30 сентября - 4 декабря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1941)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наступательный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состоит из двух этапов: контрнаступления (5 декабря 1941 - 7 января 1942) и общего наступления советских войск (7-10 января - 20 апреля 1942)</a:t>
            </a:r>
          </a:p>
        </p:txBody>
      </p:sp>
      <p:pic>
        <p:nvPicPr>
          <p:cNvPr id="4098" name="Picture 2" descr="Картинки по запросу битва за москв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106" y="690084"/>
            <a:ext cx="4952174" cy="30269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57649" y="-27384"/>
            <a:ext cx="46287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Битва за Москву </a:t>
            </a:r>
            <a:endParaRPr lang="ru-RU" sz="4400" dirty="0">
              <a:ln w="3175">
                <a:solidFill>
                  <a:schemeClr val="tx1"/>
                </a:solidFill>
              </a:ln>
            </a:endParaRPr>
          </a:p>
        </p:txBody>
      </p:sp>
      <p:pic>
        <p:nvPicPr>
          <p:cNvPr id="61442" name="Picture 2" descr="Картинки по запросу битва за москву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r="17615"/>
          <a:stretch>
            <a:fillRect/>
          </a:stretch>
        </p:blipFill>
        <p:spPr bwMode="auto">
          <a:xfrm>
            <a:off x="93102" y="1196752"/>
            <a:ext cx="2189044" cy="1728192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1444" name="AutoShape 4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446" name="AutoShape 6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47" name="Picture 7" descr="F:\9 мая\1470415150153312306.jpg"/>
          <p:cNvPicPr>
            <a:picLocks noChangeAspect="1" noChangeArrowheads="1"/>
          </p:cNvPicPr>
          <p:nvPr/>
        </p:nvPicPr>
        <p:blipFill>
          <a:blip r:embed="rId4" cstate="print"/>
          <a:srcRect r="29057" b="11111"/>
          <a:stretch>
            <a:fillRect/>
          </a:stretch>
        </p:blipFill>
        <p:spPr bwMode="auto">
          <a:xfrm>
            <a:off x="6660232" y="1268760"/>
            <a:ext cx="2332833" cy="1728192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3027216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" y="751344"/>
            <a:ext cx="47880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захвата Москвы был подготовлен план «Тайфун». Немцы попытались достичь на этом на правлении 3-кратного превосходства в живой силе и технике. 30 сентября началось генеральное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наступление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8726"/>
            <a:ext cx="4176464" cy="64405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Картинки по запросу битва за москву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2"/>
          <a:stretch/>
        </p:blipFill>
        <p:spPr bwMode="auto">
          <a:xfrm>
            <a:off x="243196" y="4043194"/>
            <a:ext cx="4402667" cy="26060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55531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6414" y="188640"/>
            <a:ext cx="8291173" cy="1138654"/>
          </a:xfrm>
          <a:prstGeom prst="snip2DiagRect">
            <a:avLst/>
          </a:prstGeom>
          <a:gradFill flip="none" rotWithShape="1">
            <a:gsLst>
              <a:gs pos="0">
                <a:srgbClr val="D6B19C">
                  <a:alpha val="49000"/>
                </a:srgbClr>
              </a:gs>
              <a:gs pos="30000">
                <a:srgbClr val="D49E6C">
                  <a:alpha val="50000"/>
                </a:srgbClr>
              </a:gs>
              <a:gs pos="70000">
                <a:srgbClr val="A65528">
                  <a:alpha val="50000"/>
                </a:srgbClr>
              </a:gs>
              <a:gs pos="100000">
                <a:srgbClr val="663012">
                  <a:alpha val="49000"/>
                </a:srgbClr>
              </a:gs>
            </a:gsLst>
            <a:lin ang="5400000" scaled="1"/>
            <a:tileRect/>
          </a:gra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889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78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 книга находится в библиотечном фонде Белгородского ГАУ</a:t>
            </a:r>
            <a:endParaRPr lang="ru-RU" sz="2800" b="1" dirty="0">
              <a:effectLst>
                <a:outerShdw blurRad="50800" dist="38100" dir="18900000" algn="bl" rotWithShape="0">
                  <a:prstClr val="black">
                    <a:alpha val="78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Заголовок 13"/>
          <p:cNvSpPr>
            <a:spLocks noGrp="1"/>
          </p:cNvSpPr>
          <p:nvPr>
            <p:ph type="title"/>
          </p:nvPr>
        </p:nvSpPr>
        <p:spPr>
          <a:xfrm>
            <a:off x="72008" y="1340768"/>
            <a:ext cx="6012160" cy="1450082"/>
          </a:xfrm>
        </p:spPr>
        <p:txBody>
          <a:bodyPr>
            <a:noAutofit/>
          </a:bodyPr>
          <a:lstStyle/>
          <a:p>
            <a:r>
              <a:rPr lang="ru-RU" alt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Ш4Р7</a:t>
            </a:r>
            <a:br>
              <a:rPr lang="ru-RU" alt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В75</a:t>
            </a:r>
            <a:br>
              <a:rPr lang="ru-RU" alt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Воробьёв </a:t>
            </a:r>
            <a:r>
              <a:rPr lang="ru-RU" alt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К. Убиты под Москвой. </a:t>
            </a:r>
            <a:r>
              <a:rPr lang="ru-RU" alt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Повести / К</a:t>
            </a:r>
            <a:r>
              <a:rPr lang="ru-RU" alt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Воробьёв. – М.: Правда, 1989</a:t>
            </a:r>
            <a:r>
              <a:rPr lang="ru-RU" alt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- 464 </a:t>
            </a:r>
            <a:r>
              <a:rPr lang="ru-RU" alt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с.</a:t>
            </a:r>
            <a:endParaRPr lang="ru-RU" altLang="ru-RU" sz="2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363" name="Picture 2" descr="C:\Documents and Settings\biblio_1.BIBL_NEW_C01\Мои документы\Бондаренко О.Ф\Мои рисунки\ControlCenter3\Scan\CCF04042012_0000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-20000" contrast="30000"/>
          </a:blip>
          <a:srcRect l="13974" t="2847" r="29797" b="32796"/>
          <a:stretch>
            <a:fillRect/>
          </a:stretch>
        </p:blipFill>
        <p:spPr>
          <a:xfrm rot="21600000">
            <a:off x="5940152" y="2132856"/>
            <a:ext cx="3038232" cy="45744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364" name="Текст 14"/>
          <p:cNvSpPr>
            <a:spLocks noGrp="1"/>
          </p:cNvSpPr>
          <p:nvPr>
            <p:ph type="body" sz="half" idx="2"/>
          </p:nvPr>
        </p:nvSpPr>
        <p:spPr>
          <a:xfrm>
            <a:off x="179512" y="3284984"/>
            <a:ext cx="5472608" cy="316835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В сборник повестей К. Воробьёва вошли лучшие произведения писателя, в которых изображены события первых месяцев войны, героизм и мужественное сопротивление советских воинов в жестокой схватке с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врагом</a:t>
            </a:r>
            <a:endParaRPr lang="ru-RU" alt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E:\Эмблема БелГАУ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692" y="813371"/>
            <a:ext cx="1159796" cy="11754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6851"/>
      </p:ext>
    </p:extLst>
  </p:cSld>
  <p:clrMapOvr>
    <a:masterClrMapping/>
  </p:clrMapOvr>
  <p:transition advClick="0" advTm="12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56" y="404664"/>
            <a:ext cx="8326288" cy="4683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517232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9-го мая празднуется одно из самых главных событий для всех жителей России и других стран – День Победы</a:t>
            </a:r>
          </a:p>
        </p:txBody>
      </p:sp>
    </p:spTree>
    <p:extLst>
      <p:ext uri="{BB962C8B-B14F-4D97-AF65-F5344CB8AC3E}">
        <p14:creationId xmlns:p14="http://schemas.microsoft.com/office/powerpoint/2010/main" val="3621394154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496" y="332656"/>
            <a:ext cx="46440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Вязьмой и Брянском советские войска попали в окружение, но сковали действия врага. Оборону Москвы возглавил Г. Жуков. </a:t>
            </a:r>
            <a:endParaRPr lang="ru-RU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начале октября враг подошел к городу и  в Москве было объявлено осадное положение</a:t>
            </a:r>
          </a:p>
        </p:txBody>
      </p:sp>
      <p:pic>
        <p:nvPicPr>
          <p:cNvPr id="4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2" t="4820" r="6729" b="5077"/>
          <a:stretch/>
        </p:blipFill>
        <p:spPr bwMode="auto">
          <a:xfrm>
            <a:off x="4710030" y="190112"/>
            <a:ext cx="4326466" cy="64287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Картинки по запросу битва за москв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4"/>
          <a:stretch/>
        </p:blipFill>
        <p:spPr bwMode="auto">
          <a:xfrm>
            <a:off x="187872" y="3513666"/>
            <a:ext cx="4384662" cy="31051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089221"/>
      </p:ext>
    </p:extLst>
  </p:cSld>
  <p:clrMapOvr>
    <a:masterClrMapping/>
  </p:clrMapOvr>
  <p:transition advClick="0" advTm="12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6414" y="188640"/>
            <a:ext cx="8291173" cy="1138654"/>
          </a:xfrm>
          <a:prstGeom prst="snip2DiagRect">
            <a:avLst/>
          </a:prstGeom>
          <a:gradFill flip="none" rotWithShape="1">
            <a:gsLst>
              <a:gs pos="0">
                <a:srgbClr val="D6B19C">
                  <a:alpha val="49000"/>
                </a:srgbClr>
              </a:gs>
              <a:gs pos="30000">
                <a:srgbClr val="D49E6C">
                  <a:alpha val="50000"/>
                </a:srgbClr>
              </a:gs>
              <a:gs pos="70000">
                <a:srgbClr val="A65528">
                  <a:alpha val="50000"/>
                </a:srgbClr>
              </a:gs>
              <a:gs pos="100000">
                <a:srgbClr val="663012">
                  <a:alpha val="49000"/>
                </a:srgbClr>
              </a:gs>
            </a:gsLst>
            <a:lin ang="5400000" scaled="1"/>
            <a:tileRect/>
          </a:gra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889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78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 книга находится в библиотечном фонде Белгородского ГАУ</a:t>
            </a:r>
            <a:endParaRPr lang="ru-RU" sz="2800" b="1" dirty="0">
              <a:effectLst>
                <a:outerShdw blurRad="50800" dist="38100" dir="18900000" algn="bl" rotWithShape="0">
                  <a:prstClr val="black">
                    <a:alpha val="78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4016" y="1281162"/>
            <a:ext cx="5940152" cy="243587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Т3(2)7</a:t>
            </a:r>
            <a:b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В27</a:t>
            </a:r>
            <a:b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Великая Отечественная война</a:t>
            </a:r>
            <a:r>
              <a:rPr 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1941-1945. События. Люди. Документы: Краткий ист. Справочник/ под общ. ред. </a:t>
            </a: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О.А</a:t>
            </a: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ru-RU" sz="2200" dirty="0" err="1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Ржешевс</a:t>
            </a: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-кого</a:t>
            </a:r>
            <a:r>
              <a:rPr 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сост. Е.К. Жигунов.- М.: Политиздат, 1990.- 464 </a:t>
            </a: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с.</a:t>
            </a:r>
            <a:endParaRPr lang="ru-RU" sz="2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47" name="Текст 4"/>
          <p:cNvSpPr>
            <a:spLocks noGrp="1"/>
          </p:cNvSpPr>
          <p:nvPr>
            <p:ph type="body" sz="half" idx="2"/>
          </p:nvPr>
        </p:nvSpPr>
        <p:spPr>
          <a:xfrm>
            <a:off x="0" y="3861049"/>
            <a:ext cx="5796136" cy="302433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2300" b="1" dirty="0" smtClean="0">
                <a:latin typeface="Times New Roman" pitchFamily="18" charset="0"/>
                <a:cs typeface="Times New Roman" pitchFamily="18" charset="0"/>
              </a:rPr>
              <a:t>Краткий </a:t>
            </a:r>
            <a:r>
              <a:rPr lang="ru-RU" altLang="ru-RU" sz="2300" b="1" dirty="0">
                <a:latin typeface="Times New Roman" pitchFamily="18" charset="0"/>
                <a:cs typeface="Times New Roman" pitchFamily="18" charset="0"/>
              </a:rPr>
              <a:t>исторический справочник посвящен одному из самых героических и тяжелейших периодов в истории нашей страны и народа. В книге показан долгий и трудный путь Советской Армии от трагического начального периода Отечественной войны до великого Дня Победы над </a:t>
            </a:r>
            <a:r>
              <a:rPr lang="ru-RU" altLang="ru-RU" sz="2300" b="1" dirty="0" smtClean="0">
                <a:latin typeface="Times New Roman" pitchFamily="18" charset="0"/>
                <a:cs typeface="Times New Roman" pitchFamily="18" charset="0"/>
              </a:rPr>
              <a:t>фашизмом</a:t>
            </a:r>
            <a:endParaRPr lang="ru-RU" altLang="ru-RU" sz="23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2" descr="C:\Documents and Settings\biblio_1.BIBL_NEW_C01\Мои документы\Бондаренко О.Ф\Мои рисунки\ControlCenter3\Scan\CCF04042012_00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30000"/>
          </a:blip>
          <a:srcRect l="14987" t="1230" r="4521" b="7912"/>
          <a:stretch>
            <a:fillRect/>
          </a:stretch>
        </p:blipFill>
        <p:spPr>
          <a:xfrm>
            <a:off x="5796136" y="2098908"/>
            <a:ext cx="3151014" cy="46365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3" descr="E:\Эмблема БелГАУ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692" y="813371"/>
            <a:ext cx="1159796" cy="11754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840725"/>
      </p:ext>
    </p:extLst>
  </p:cSld>
  <p:clrMapOvr>
    <a:masterClrMapping/>
  </p:clrMapOvr>
  <p:transition advClick="0" advTm="12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44243" y="5391448"/>
            <a:ext cx="4455515" cy="14219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сентября 1941 года</a:t>
            </a:r>
          </a:p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27 января 1944 года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20226" y="4523172"/>
            <a:ext cx="7103548" cy="63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4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БЛОКАДА ЛЕНИНГРАДА</a:t>
            </a:r>
          </a:p>
        </p:txBody>
      </p:sp>
      <p:sp>
        <p:nvSpPr>
          <p:cNvPr id="58370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8371" name="Picture 3" descr="F:\9 мая\da429f2bf694.jpg"/>
          <p:cNvPicPr>
            <a:picLocks noChangeAspect="1" noChangeArrowheads="1"/>
          </p:cNvPicPr>
          <p:nvPr/>
        </p:nvPicPr>
        <p:blipFill>
          <a:blip r:embed="rId2" cstate="print"/>
          <a:srcRect b="3791"/>
          <a:stretch>
            <a:fillRect/>
          </a:stretch>
        </p:blipFill>
        <p:spPr bwMode="auto">
          <a:xfrm>
            <a:off x="713316" y="188640"/>
            <a:ext cx="7717368" cy="4176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0165251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22920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Взяв 28 августа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1941 года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станцию Мга, фашисты отрезали от Ленинграда последнюю железную дорогу, связывавшую его со страной. После захвата немцами Шлиссельбурга 08 сентября 1941 года Ленинград оказался блокированным с суши</a:t>
            </a:r>
          </a:p>
        </p:txBody>
      </p:sp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4" y="260648"/>
            <a:ext cx="8596053" cy="4824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608229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268760"/>
            <a:ext cx="6012160" cy="1787798"/>
          </a:xfrm>
        </p:spPr>
        <p:txBody>
          <a:bodyPr>
            <a:noAutofit/>
          </a:bodyPr>
          <a:lstStyle/>
          <a:p>
            <a:pPr lvl="0"/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Т3(2)</a:t>
            </a:r>
            <a:b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Щ61</a:t>
            </a:r>
            <a:b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Щербаков </a:t>
            </a:r>
            <a:r>
              <a:rPr 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П.Л. Никто не </a:t>
            </a: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забыт </a:t>
            </a:r>
            <a:r>
              <a:rPr 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ничто не забыто /  П.Л.Щербаков. – Л.: Знание, </a:t>
            </a: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1983</a:t>
            </a:r>
            <a:r>
              <a:rPr 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– 32 </a:t>
            </a: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с.</a:t>
            </a:r>
            <a:endParaRPr lang="ru-RU" sz="2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2008" y="3356992"/>
            <a:ext cx="5796136" cy="308451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фактическом материале показаны подготовка и осуществления войсками Ленинградского и Волховского фронтов, Краснознаменного Балтийского флота операции по прорыву и снятию блокады Ленинграда. Приведены примеры мужества и героизма защитников города на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Documents and Settings\biblio_1.BIBL_NEW_C01\Мои документы\сорокина\Сорокина А\CCF23012014_000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-20000" contrast="30000"/>
          </a:blip>
          <a:srcRect r="34057" b="27627"/>
          <a:stretch>
            <a:fillRect/>
          </a:stretch>
        </p:blipFill>
        <p:spPr bwMode="auto">
          <a:xfrm>
            <a:off x="5940152" y="2092852"/>
            <a:ext cx="3024336" cy="46485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26414" y="188640"/>
            <a:ext cx="8291173" cy="1138654"/>
          </a:xfrm>
          <a:prstGeom prst="snip2DiagRect">
            <a:avLst/>
          </a:prstGeom>
          <a:gradFill flip="none" rotWithShape="1">
            <a:gsLst>
              <a:gs pos="0">
                <a:srgbClr val="D6B19C">
                  <a:alpha val="49000"/>
                </a:srgbClr>
              </a:gs>
              <a:gs pos="30000">
                <a:srgbClr val="D49E6C">
                  <a:alpha val="50000"/>
                </a:srgbClr>
              </a:gs>
              <a:gs pos="70000">
                <a:srgbClr val="A65528">
                  <a:alpha val="50000"/>
                </a:srgbClr>
              </a:gs>
              <a:gs pos="100000">
                <a:srgbClr val="663012">
                  <a:alpha val="49000"/>
                </a:srgbClr>
              </a:gs>
            </a:gsLst>
            <a:lin ang="5400000" scaled="1"/>
            <a:tileRect/>
          </a:gra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889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78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 книга находится в библиотечном фонде Белгородского ГАУ</a:t>
            </a:r>
            <a:endParaRPr lang="ru-RU" sz="2800" b="1" dirty="0">
              <a:effectLst>
                <a:outerShdw blurRad="50800" dist="38100" dir="18900000" algn="bl" rotWithShape="0">
                  <a:prstClr val="black">
                    <a:alpha val="78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E:\Эмблема БелГАУ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692" y="813371"/>
            <a:ext cx="1159796" cy="11754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727932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-7260" y="4613626"/>
            <a:ext cx="9144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/>
                </a:solidFill>
                <a:latin typeface="Century Gothic" pitchFamily="34" charset="0"/>
                <a:cs typeface="Arial" charset="0"/>
              </a:rPr>
              <a:t> 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защиту города поднялись все его жители: 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 тысяч ленинградцев строили оборонительные сооружения, 300 тысяч ушли добровольцам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 народное ополчение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фронт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партизанские отряды</a:t>
            </a:r>
          </a:p>
        </p:txBody>
      </p:sp>
      <p:pic>
        <p:nvPicPr>
          <p:cNvPr id="6147" name="Picture 5" descr="Women_strelkiбаталь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403" y="116632"/>
            <a:ext cx="7143194" cy="4464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149" name="Rectangle 7"/>
          <p:cNvSpPr>
            <a:spLocks noChangeArrowheads="1"/>
          </p:cNvSpPr>
          <p:nvPr/>
        </p:nvSpPr>
        <p:spPr bwMode="auto">
          <a:xfrm>
            <a:off x="20320000" y="15240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>
                <a:solidFill>
                  <a:schemeClr val="tx2"/>
                </a:solidFill>
              </a:rPr>
              <a:t>На защиту города поднялись все его жители: 500 тысяч ленинградцев строили оборонительные сооружения, 300 тысяч ушли добровольцам в народное ополчение, на фронт и в партизанские отряды. Женский стрелковый батальон.</a:t>
            </a:r>
          </a:p>
        </p:txBody>
      </p:sp>
    </p:spTree>
    <p:extLst>
      <p:ext uri="{BB962C8B-B14F-4D97-AF65-F5344CB8AC3E}">
        <p14:creationId xmlns:p14="http://schemas.microsoft.com/office/powerpoint/2010/main" val="1583788809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oster-1941i"/>
          <p:cNvPicPr>
            <a:picLocks noChangeAspect="1" noChangeArrowheads="1"/>
          </p:cNvPicPr>
          <p:nvPr/>
        </p:nvPicPr>
        <p:blipFill rotWithShape="1">
          <a:blip r:embed="rId2" cstate="print"/>
          <a:srcRect l="1414" t="1693" r="1705" b="1268"/>
          <a:stretch/>
        </p:blipFill>
        <p:spPr bwMode="auto">
          <a:xfrm>
            <a:off x="181573" y="424562"/>
            <a:ext cx="8780855" cy="60088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4881770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артинки по запросу блокада ленинграда карточк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8" y="116632"/>
            <a:ext cx="6696744" cy="4989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085184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первых дней блокады были введены продовольственные карточки. Рабочий мог получить лишь 250 граммов хлеба в день, а служащие, дети и старики ‑ всего 125 граммов</a:t>
            </a:r>
          </a:p>
        </p:txBody>
      </p:sp>
    </p:spTree>
    <p:extLst>
      <p:ext uri="{BB962C8B-B14F-4D97-AF65-F5344CB8AC3E}">
        <p14:creationId xmlns:p14="http://schemas.microsoft.com/office/powerpoint/2010/main" val="740377059"/>
      </p:ext>
    </p:extLst>
  </p:cSld>
  <p:clrMapOvr>
    <a:masterClrMapping/>
  </p:clrMapOvr>
  <p:transition advClick="0" advTm="12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301208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путем, по которому могло осуществляться в снабжение Ленинграда, стало Ладожское озеро</a:t>
            </a:r>
          </a:p>
        </p:txBody>
      </p:sp>
      <p:pic>
        <p:nvPicPr>
          <p:cNvPr id="3074" name="Picture 2" descr="&amp;Kcy;&amp;acy;&amp;rcy;&amp;tcy;&amp;icy;&amp;ncy;&amp;kcy;&amp;icy; &amp;pcy;&amp;ocy; &amp;zcy;&amp;acy;&amp;pcy;&amp;rcy;&amp;ocy;&amp;scy;&amp;ucy; &amp;bcy;&amp;lcy;&amp;ocy;&amp;kcy;&amp;acy;&amp;dcy;&amp;acy; &amp;lcy;&amp;iecy;&amp;ncy;&amp;icy;&amp;ncy;&amp;gcy;&amp;rcy;&amp;acy;&amp;dcy;&amp;acy; &amp;dcy;&amp;ocy;&amp;rcy;&amp;ocy;&amp;gcy;&amp;acy; &amp;zhcy;&amp;icy;&amp;zcy;&amp;ncy;&amp;icy; &amp;kcy;&amp;acy;&amp;rcy;&amp;tcy;&amp;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234" y="476672"/>
            <a:ext cx="8873532" cy="4464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4215960"/>
      </p:ext>
    </p:extLst>
  </p:cSld>
  <p:clrMapOvr>
    <a:masterClrMapping/>
  </p:clrMapOvr>
  <p:transition advClick="0" advTm="12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6414" y="188640"/>
            <a:ext cx="8291173" cy="1138654"/>
          </a:xfrm>
          <a:prstGeom prst="snip2DiagRect">
            <a:avLst/>
          </a:prstGeom>
          <a:gradFill flip="none" rotWithShape="1">
            <a:gsLst>
              <a:gs pos="0">
                <a:srgbClr val="D6B19C">
                  <a:alpha val="49000"/>
                </a:srgbClr>
              </a:gs>
              <a:gs pos="30000">
                <a:srgbClr val="D49E6C">
                  <a:alpha val="50000"/>
                </a:srgbClr>
              </a:gs>
              <a:gs pos="70000">
                <a:srgbClr val="A65528">
                  <a:alpha val="50000"/>
                </a:srgbClr>
              </a:gs>
              <a:gs pos="100000">
                <a:srgbClr val="663012">
                  <a:alpha val="49000"/>
                </a:srgbClr>
              </a:gs>
            </a:gsLst>
            <a:lin ang="5400000" scaled="1"/>
            <a:tileRect/>
          </a:gra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889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78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 книга находится в библиотечном фонде Белгородского ГАУ</a:t>
            </a:r>
            <a:endParaRPr lang="ru-RU" sz="2800" b="1" dirty="0">
              <a:effectLst>
                <a:outerShdw blurRad="50800" dist="38100" dir="18900000" algn="bl" rotWithShape="0">
                  <a:prstClr val="black">
                    <a:alpha val="78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107504" y="1268760"/>
            <a:ext cx="5976664" cy="194421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altLang="ru-RU" sz="2200" b="1" dirty="0" smtClean="0">
                <a:latin typeface="Times New Roman" pitchFamily="18" charset="0"/>
                <a:cs typeface="Times New Roman" pitchFamily="18" charset="0"/>
              </a:rPr>
              <a:t>Т3(2</a:t>
            </a:r>
            <a:r>
              <a:rPr lang="ru-RU" altLang="ru-RU" sz="2200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0">
              <a:spcBef>
                <a:spcPct val="0"/>
              </a:spcBef>
              <a:defRPr/>
            </a:pPr>
            <a:r>
              <a:rPr lang="ru-RU" altLang="ru-RU" sz="2200" b="1" dirty="0" smtClean="0">
                <a:latin typeface="Times New Roman" pitchFamily="18" charset="0"/>
                <a:cs typeface="Times New Roman" pitchFamily="18" charset="0"/>
              </a:rPr>
              <a:t>М69</a:t>
            </a:r>
            <a:endParaRPr lang="ru-RU" altLang="ru-RU" sz="2200" b="1" dirty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ru-RU" altLang="ru-RU" sz="2200" b="1" dirty="0" smtClean="0">
                <a:latin typeface="Times New Roman" pitchFamily="18" charset="0"/>
                <a:cs typeface="Times New Roman" pitchFamily="18" charset="0"/>
              </a:rPr>
              <a:t>Михайлов </a:t>
            </a:r>
            <a:r>
              <a:rPr lang="ru-RU" altLang="ru-RU" sz="2200" b="1" dirty="0">
                <a:latin typeface="Times New Roman" pitchFamily="18" charset="0"/>
                <a:cs typeface="Times New Roman" pitchFamily="18" charset="0"/>
              </a:rPr>
              <a:t>В.В. Ленинград: Оборона города в 1941 – 1944 гг. / В.В. Михайлов. – М. : </a:t>
            </a:r>
            <a:r>
              <a:rPr lang="ru-RU" altLang="ru-RU" sz="2200" b="1" dirty="0" err="1">
                <a:latin typeface="Times New Roman" pitchFamily="18" charset="0"/>
                <a:cs typeface="Times New Roman" pitchFamily="18" charset="0"/>
              </a:rPr>
              <a:t>Политизат</a:t>
            </a:r>
            <a:r>
              <a:rPr lang="ru-RU" altLang="ru-RU" sz="2200" b="1" dirty="0">
                <a:latin typeface="Times New Roman" pitchFamily="18" charset="0"/>
                <a:cs typeface="Times New Roman" pitchFamily="18" charset="0"/>
              </a:rPr>
              <a:t>, 1980. -199 </a:t>
            </a:r>
            <a:r>
              <a:rPr lang="ru-RU" altLang="ru-RU" sz="2200" b="1" dirty="0" smtClean="0">
                <a:latin typeface="Times New Roman" pitchFamily="18" charset="0"/>
                <a:cs typeface="Times New Roman" pitchFamily="18" charset="0"/>
              </a:rPr>
              <a:t>с.</a:t>
            </a:r>
            <a:endParaRPr lang="ru-RU" alt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 txBox="1">
            <a:spLocks/>
          </p:cNvSpPr>
          <p:nvPr/>
        </p:nvSpPr>
        <p:spPr>
          <a:xfrm>
            <a:off x="0" y="3212976"/>
            <a:ext cx="5940152" cy="3672408"/>
          </a:xfrm>
          <a:prstGeom prst="rect">
            <a:avLst/>
          </a:prstGeom>
        </p:spPr>
        <p:txBody>
          <a:bodyPr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altLang="ru-RU" sz="2300" b="1" dirty="0" smtClean="0">
                <a:ln w="6350">
                  <a:solidFill>
                    <a:schemeClr val="bg1"/>
                  </a:solidFill>
                </a:ln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2300" b="1" dirty="0">
                <a:latin typeface="Times New Roman" pitchFamily="18" charset="0"/>
                <a:cs typeface="Times New Roman" pitchFamily="18" charset="0"/>
              </a:rPr>
              <a:t>В издании рассказывается о героическом подвиге Ленинграда в годы Великой Отечественной войны, о беспримерном мужестве и стойкости его жителей и воинов, о помощи всей страны осажденному городу-фронту</a:t>
            </a:r>
            <a:r>
              <a:rPr lang="ru-RU" altLang="ru-RU" sz="2300" b="1" dirty="0" smtClean="0">
                <a:latin typeface="Times New Roman" pitchFamily="18" charset="0"/>
                <a:cs typeface="Times New Roman" pitchFamily="18" charset="0"/>
              </a:rPr>
              <a:t>. Наряду </a:t>
            </a:r>
            <a:r>
              <a:rPr lang="ru-RU" altLang="ru-RU" sz="2300" b="1" dirty="0">
                <a:latin typeface="Times New Roman" pitchFamily="18" charset="0"/>
                <a:cs typeface="Times New Roman" pitchFamily="18" charset="0"/>
              </a:rPr>
              <a:t>с документальными материалами автором широко использованы воспоминания участников обороны, воссоздающие незабываемые картины тех дней</a:t>
            </a:r>
          </a:p>
        </p:txBody>
      </p:sp>
      <p:pic>
        <p:nvPicPr>
          <p:cNvPr id="4" name="Picture 2" descr="C:\Documents and Settings\biblio_1.BIBL_NEW_C01\Мои документы\сорокина\Сорокина А\CCF23012014_00023.jpg"/>
          <p:cNvPicPr>
            <a:picLocks noChangeAspect="1" noChangeArrowheads="1"/>
          </p:cNvPicPr>
          <p:nvPr/>
        </p:nvPicPr>
        <p:blipFill>
          <a:blip r:embed="rId2" cstate="print"/>
          <a:srcRect r="51107" b="41160"/>
          <a:stretch>
            <a:fillRect/>
          </a:stretch>
        </p:blipFill>
        <p:spPr bwMode="auto">
          <a:xfrm>
            <a:off x="5940152" y="2068704"/>
            <a:ext cx="3096344" cy="46726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3" descr="E:\Эмблема БелГАУ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692" y="813371"/>
            <a:ext cx="1159796" cy="11754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531458"/>
      </p:ext>
    </p:extLst>
  </p:cSld>
  <p:clrMapOvr>
    <a:masterClrMapping/>
  </p:clrMapOvr>
  <p:transition advClick="0" advTm="12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" r="6628"/>
          <a:stretch/>
        </p:blipFill>
        <p:spPr bwMode="auto">
          <a:xfrm>
            <a:off x="179512" y="338137"/>
            <a:ext cx="4688114" cy="61817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67627" y="1458685"/>
            <a:ext cx="42763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Все они воевали не за собственное благополучие, воевали за свободу Родины, боролись за независимость народа. Потому и бессмертны они. Ведь человек жив до тех пор, пока о нем помнят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20622" y="4851020"/>
            <a:ext cx="397038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Память об 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ушедших</a:t>
            </a:r>
          </a:p>
          <a:p>
            <a:pPr algn="ctr"/>
            <a:r>
              <a:rPr lang="ru-RU" sz="32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священна!</a:t>
            </a:r>
            <a:endParaRPr lang="ru-RU" sz="3200" b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910246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26414" y="188640"/>
            <a:ext cx="8291173" cy="1138654"/>
          </a:xfrm>
          <a:prstGeom prst="snip2DiagRect">
            <a:avLst/>
          </a:prstGeom>
          <a:gradFill flip="none" rotWithShape="1">
            <a:gsLst>
              <a:gs pos="0">
                <a:srgbClr val="D6B19C">
                  <a:alpha val="49000"/>
                </a:srgbClr>
              </a:gs>
              <a:gs pos="30000">
                <a:srgbClr val="D49E6C">
                  <a:alpha val="50000"/>
                </a:srgbClr>
              </a:gs>
              <a:gs pos="70000">
                <a:srgbClr val="A65528">
                  <a:alpha val="50000"/>
                </a:srgbClr>
              </a:gs>
              <a:gs pos="100000">
                <a:srgbClr val="663012">
                  <a:alpha val="49000"/>
                </a:srgbClr>
              </a:gs>
            </a:gsLst>
            <a:lin ang="5400000" scaled="1"/>
            <a:tileRect/>
          </a:gra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889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78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 книга находится в библиотечном фонде Белгородского ГАУ</a:t>
            </a:r>
            <a:endParaRPr lang="ru-RU" sz="2800" b="1" dirty="0">
              <a:effectLst>
                <a:outerShdw blurRad="50800" dist="38100" dir="18900000" algn="bl" rotWithShape="0">
                  <a:prstClr val="black">
                    <a:alpha val="78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7504" y="1340768"/>
            <a:ext cx="6120680" cy="1440160"/>
          </a:xfrm>
        </p:spPr>
        <p:txBody>
          <a:bodyPr>
            <a:noAutofit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Т3</a:t>
            </a:r>
            <a:b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Д69</a:t>
            </a:r>
            <a:b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Дорогой </a:t>
            </a:r>
            <a:r>
              <a:rPr 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мужества / сост.: В.А. Кузнецов, </a:t>
            </a:r>
            <a:br>
              <a:rPr 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А.Т. Иванов. - М. : Политиздат, 1988. - 351 </a:t>
            </a: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с.</a:t>
            </a:r>
            <a:endParaRPr lang="ru-RU" sz="2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0" y="3185592"/>
            <a:ext cx="6084168" cy="326774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этой книге собраны воспоминания участников Великой Отечественной войны. Они пишут о том, чему были свидетелями, что пережили.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широко использует архивные материалы, периодическую печать, опубликованные и неопубликованные воспоминания участников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войны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Documents and Settings\sorokina_an\Рабочий стол\скан для Лисавцовой Н.и\12 - 00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40000"/>
          </a:blip>
          <a:srcRect t="34430" r="32190" b="3079"/>
          <a:stretch>
            <a:fillRect/>
          </a:stretch>
        </p:blipFill>
        <p:spPr bwMode="auto">
          <a:xfrm rot="5400000">
            <a:off x="5249814" y="2954686"/>
            <a:ext cx="4536504" cy="28928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3" descr="E:\Эмблема БелГАУ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692" y="813371"/>
            <a:ext cx="1159796" cy="11754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447256"/>
      </p:ext>
    </p:extLst>
  </p:cSld>
  <p:clrMapOvr>
    <a:masterClrMapping/>
  </p:clrMapOvr>
  <p:transition advClick="0" advTm="12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445224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Зимой 1941/42 г., когда озеро сковал лед, на льду Ладоги была создана военно-автомобильная дорога, по которой в Ленинград стали поступать грузы</a:t>
            </a:r>
          </a:p>
        </p:txBody>
      </p:sp>
      <p:pic>
        <p:nvPicPr>
          <p:cNvPr id="1026" name="Picture 2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556" y="116632"/>
            <a:ext cx="7992888" cy="53285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0517563"/>
      </p:ext>
    </p:extLst>
  </p:cSld>
  <p:clrMapOvr>
    <a:masterClrMapping/>
  </p:clrMapOvr>
  <p:transition advClick="0" advTm="12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6414" y="188640"/>
            <a:ext cx="8291173" cy="1138654"/>
          </a:xfrm>
          <a:prstGeom prst="snip2DiagRect">
            <a:avLst/>
          </a:prstGeom>
          <a:gradFill flip="none" rotWithShape="1">
            <a:gsLst>
              <a:gs pos="0">
                <a:srgbClr val="D6B19C">
                  <a:alpha val="49000"/>
                </a:srgbClr>
              </a:gs>
              <a:gs pos="30000">
                <a:srgbClr val="D49E6C">
                  <a:alpha val="50000"/>
                </a:srgbClr>
              </a:gs>
              <a:gs pos="70000">
                <a:srgbClr val="A65528">
                  <a:alpha val="50000"/>
                </a:srgbClr>
              </a:gs>
              <a:gs pos="100000">
                <a:srgbClr val="663012">
                  <a:alpha val="49000"/>
                </a:srgbClr>
              </a:gs>
            </a:gsLst>
            <a:lin ang="5400000" scaled="1"/>
            <a:tileRect/>
          </a:gra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889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78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 книга находится в библиотечном фонде Белгородского ГАУ</a:t>
            </a:r>
            <a:endParaRPr lang="ru-RU" sz="2800" b="1" dirty="0">
              <a:effectLst>
                <a:outerShdw blurRad="50800" dist="38100" dir="18900000" algn="bl" rotWithShape="0">
                  <a:prstClr val="black">
                    <a:alpha val="78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72008" y="1268760"/>
            <a:ext cx="6012160" cy="172819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altLang="ru-RU" sz="2200" b="1" dirty="0" smtClean="0">
                <a:latin typeface="Times New Roman" pitchFamily="18" charset="0"/>
                <a:cs typeface="Times New Roman" pitchFamily="18" charset="0"/>
              </a:rPr>
              <a:t>Т3(2</a:t>
            </a:r>
            <a:r>
              <a:rPr lang="ru-RU" altLang="ru-RU" sz="2200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0">
              <a:spcBef>
                <a:spcPct val="0"/>
              </a:spcBef>
              <a:defRPr/>
            </a:pPr>
            <a:r>
              <a:rPr lang="ru-RU" altLang="ru-RU" sz="2200" b="1" dirty="0" smtClean="0">
                <a:latin typeface="Times New Roman" pitchFamily="18" charset="0"/>
                <a:cs typeface="Times New Roman" pitchFamily="18" charset="0"/>
              </a:rPr>
              <a:t>В64</a:t>
            </a:r>
            <a:endParaRPr lang="ru-RU" altLang="ru-RU" sz="2200" b="1" dirty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ru-RU" altLang="ru-RU" sz="2200" b="1" dirty="0" err="1" smtClean="0">
                <a:latin typeface="Times New Roman" pitchFamily="18" charset="0"/>
                <a:cs typeface="Times New Roman" pitchFamily="18" charset="0"/>
              </a:rPr>
              <a:t>Краснояров</a:t>
            </a:r>
            <a:r>
              <a:rPr lang="ru-RU" alt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200" b="1" dirty="0">
                <a:latin typeface="Times New Roman" pitchFamily="18" charset="0"/>
                <a:cs typeface="Times New Roman" pitchFamily="18" charset="0"/>
              </a:rPr>
              <a:t>В.И. Воздушный мост над Ладогой / В.И.   </a:t>
            </a:r>
            <a:r>
              <a:rPr lang="ru-RU" altLang="ru-RU" sz="2200" b="1" dirty="0" err="1">
                <a:latin typeface="Times New Roman" pitchFamily="18" charset="0"/>
                <a:cs typeface="Times New Roman" pitchFamily="18" charset="0"/>
              </a:rPr>
              <a:t>Краснояров</a:t>
            </a:r>
            <a:r>
              <a:rPr lang="ru-RU" altLang="ru-RU" sz="2200" b="1" dirty="0">
                <a:latin typeface="Times New Roman" pitchFamily="18" charset="0"/>
                <a:cs typeface="Times New Roman" pitchFamily="18" charset="0"/>
              </a:rPr>
              <a:t>. – Л. : </a:t>
            </a:r>
            <a:r>
              <a:rPr lang="ru-RU" altLang="ru-RU" sz="2200" b="1" dirty="0" err="1">
                <a:latin typeface="Times New Roman" pitchFamily="18" charset="0"/>
                <a:cs typeface="Times New Roman" pitchFamily="18" charset="0"/>
              </a:rPr>
              <a:t>Лениздат</a:t>
            </a:r>
            <a:r>
              <a:rPr lang="ru-RU" altLang="ru-RU" sz="2200" b="1" dirty="0">
                <a:latin typeface="Times New Roman" pitchFamily="18" charset="0"/>
                <a:cs typeface="Times New Roman" pitchFamily="18" charset="0"/>
              </a:rPr>
              <a:t>, 1984.-256 </a:t>
            </a:r>
            <a:r>
              <a:rPr lang="ru-RU" altLang="ru-RU" sz="2200" b="1" dirty="0" smtClean="0">
                <a:latin typeface="Times New Roman" pitchFamily="18" charset="0"/>
                <a:cs typeface="Times New Roman" pitchFamily="18" charset="0"/>
              </a:rPr>
              <a:t>с.</a:t>
            </a:r>
            <a:endParaRPr lang="ru-RU" alt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 txBox="1">
            <a:spLocks/>
          </p:cNvSpPr>
          <p:nvPr/>
        </p:nvSpPr>
        <p:spPr>
          <a:xfrm>
            <a:off x="35496" y="2996952"/>
            <a:ext cx="6084168" cy="3888432"/>
          </a:xfrm>
          <a:prstGeom prst="rect">
            <a:avLst/>
          </a:prstGeom>
        </p:spPr>
        <p:txBody>
          <a:bodyPr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посвящен созданной осенью 1941 года воздушной коммуникации, которая связала осажденный город с Большой землей. Воспоминания непосредственных участников этих событий - рассказ о подвигах и мужестве летчиков транспортных самолетов и истребителей сопровождения, инженеров, техников, </a:t>
            </a:r>
            <a:r>
              <a:rPr lang="ru-RU" alt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стройармейцев</a:t>
            </a: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других работников наземных служб - всех, благодаря самоотверженности которых существовал воздушный мост над Ладогой</a:t>
            </a:r>
          </a:p>
        </p:txBody>
      </p:sp>
      <p:pic>
        <p:nvPicPr>
          <p:cNvPr id="4" name="Picture 2" descr="C:\Documents and Settings\biblio_1.BIBL_NEW_C01\Мои документы\сорокина\Сорокина А\CCF23012014_00022.jpg"/>
          <p:cNvPicPr>
            <a:picLocks noChangeAspect="1" noChangeArrowheads="1"/>
          </p:cNvPicPr>
          <p:nvPr/>
        </p:nvPicPr>
        <p:blipFill>
          <a:blip r:embed="rId2" cstate="print"/>
          <a:srcRect r="42582" b="33778"/>
          <a:stretch>
            <a:fillRect/>
          </a:stretch>
        </p:blipFill>
        <p:spPr bwMode="auto">
          <a:xfrm>
            <a:off x="6084168" y="2060848"/>
            <a:ext cx="2880320" cy="46038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3" descr="E:\Эмблема БелГАУ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692" y="813371"/>
            <a:ext cx="1159796" cy="11754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346587"/>
      </p:ext>
    </p:extLst>
  </p:cSld>
  <p:clrMapOvr>
    <a:masterClrMapping/>
  </p:clrMapOvr>
  <p:transition advClick="0" advTm="12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6414" y="188640"/>
            <a:ext cx="8291173" cy="1138654"/>
          </a:xfrm>
          <a:prstGeom prst="snip2DiagRect">
            <a:avLst/>
          </a:prstGeom>
          <a:gradFill flip="none" rotWithShape="1">
            <a:gsLst>
              <a:gs pos="0">
                <a:srgbClr val="D6B19C">
                  <a:alpha val="49000"/>
                </a:srgbClr>
              </a:gs>
              <a:gs pos="30000">
                <a:srgbClr val="D49E6C">
                  <a:alpha val="50000"/>
                </a:srgbClr>
              </a:gs>
              <a:gs pos="70000">
                <a:srgbClr val="A65528">
                  <a:alpha val="50000"/>
                </a:srgbClr>
              </a:gs>
              <a:gs pos="100000">
                <a:srgbClr val="663012">
                  <a:alpha val="49000"/>
                </a:srgbClr>
              </a:gs>
            </a:gsLst>
            <a:lin ang="5400000" scaled="1"/>
            <a:tileRect/>
          </a:gra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889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78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 книга находится в библиотечном фонде Белгородского ГАУ</a:t>
            </a:r>
            <a:endParaRPr lang="ru-RU" sz="2800" b="1" dirty="0">
              <a:effectLst>
                <a:outerShdw blurRad="50800" dist="38100" dir="18900000" algn="bl" rotWithShape="0">
                  <a:prstClr val="black">
                    <a:alpha val="78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268760"/>
            <a:ext cx="5688632" cy="1728192"/>
          </a:xfrm>
        </p:spPr>
        <p:txBody>
          <a:bodyPr>
            <a:noAutofit/>
          </a:bodyPr>
          <a:lstStyle/>
          <a:p>
            <a:r>
              <a:rPr lang="ru-RU" alt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Т3(2</a:t>
            </a:r>
            <a:r>
              <a:rPr lang="ru-RU" alt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br>
              <a:rPr lang="ru-RU" alt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К78</a:t>
            </a:r>
            <a:r>
              <a:rPr lang="ru-RU" alt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Снятие </a:t>
            </a:r>
            <a:r>
              <a:rPr lang="ru-RU" alt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блокады Ленинграда и </a:t>
            </a:r>
            <a:r>
              <a:rPr lang="ru-RU" altLang="ru-RU" sz="2200" dirty="0" err="1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освобожде</a:t>
            </a:r>
            <a:r>
              <a:rPr lang="ru-RU" alt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br>
              <a:rPr lang="ru-RU" alt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200" dirty="0" err="1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ние</a:t>
            </a:r>
            <a:r>
              <a:rPr lang="ru-RU" alt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Прибалтики </a:t>
            </a:r>
            <a:r>
              <a:rPr lang="ru-RU" alt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(1944-1945 гг.).- М. </a:t>
            </a:r>
            <a:r>
              <a:rPr lang="ru-RU" alt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br>
              <a:rPr lang="ru-RU" alt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Наука</a:t>
            </a:r>
            <a:r>
              <a:rPr lang="ru-RU" alt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1990.- 368 </a:t>
            </a:r>
            <a:r>
              <a:rPr lang="ru-RU" alt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с.</a:t>
            </a:r>
            <a:endParaRPr lang="ru-RU" altLang="ru-RU" sz="2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0" y="3240360"/>
            <a:ext cx="5796136" cy="3573016"/>
          </a:xfrm>
        </p:spPr>
        <p:txBody>
          <a:bodyPr>
            <a:noAutofit/>
          </a:bodyPr>
          <a:lstStyle/>
          <a:p>
            <a:pPr algn="ctr"/>
            <a:r>
              <a:rPr lang="ru-RU" alt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книге освещаются совместные наступательные операции Красной Армии и Краснознаменного Балтийского флота, а также самостоятельные действия флота в 1944 – 1945 гг. Большинство статей написано непосредственными участниками событий  руководителями и флагманскими специалистами флота, другими участниками боевых событий. Среди авторов статей также военные историки</a:t>
            </a:r>
          </a:p>
        </p:txBody>
      </p:sp>
      <p:pic>
        <p:nvPicPr>
          <p:cNvPr id="1026" name="Picture 2" descr="C:\Documents and Settings\biblio_1.BIBL_NEW_C01\Мои документы\сорокина\Сорокина А\CCF23012014_000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r="21184" b="26397"/>
          <a:stretch>
            <a:fillRect/>
          </a:stretch>
        </p:blipFill>
        <p:spPr bwMode="auto">
          <a:xfrm>
            <a:off x="5796136" y="2174340"/>
            <a:ext cx="3168352" cy="45113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3" descr="E:\Эмблема БелГАУ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692" y="813371"/>
            <a:ext cx="1159796" cy="11754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433979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026" y="332656"/>
            <a:ext cx="8729208" cy="4968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558924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27 января 1944 года советские войска с помощью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кронштадской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артиллерии полностью сняли блокаду</a:t>
            </a:r>
          </a:p>
        </p:txBody>
      </p:sp>
    </p:spTree>
    <p:extLst>
      <p:ext uri="{BB962C8B-B14F-4D97-AF65-F5344CB8AC3E}">
        <p14:creationId xmlns:p14="http://schemas.microsoft.com/office/powerpoint/2010/main" val="1066802812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32591" y="5467173"/>
            <a:ext cx="3878818" cy="12741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 июля 1942 года</a:t>
            </a:r>
          </a:p>
          <a:p>
            <a:pPr algn="ctr">
              <a:lnSpc>
                <a:spcPct val="80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algn="ctr">
              <a:lnSpc>
                <a:spcPct val="80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февраля 1943 года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58675" y="4581128"/>
            <a:ext cx="60266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Сталинградская битва</a:t>
            </a:r>
            <a:endParaRPr lang="ru-RU" sz="4400" b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06" name="Picture 2" descr="Картинки по запросу сталинградская битв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5344" y="146332"/>
            <a:ext cx="7413312" cy="45788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6923404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6414" y="188640"/>
            <a:ext cx="8291173" cy="1138654"/>
          </a:xfrm>
          <a:prstGeom prst="snip2DiagRect">
            <a:avLst/>
          </a:prstGeom>
          <a:gradFill flip="none" rotWithShape="1">
            <a:gsLst>
              <a:gs pos="0">
                <a:srgbClr val="D6B19C">
                  <a:alpha val="49000"/>
                </a:srgbClr>
              </a:gs>
              <a:gs pos="30000">
                <a:srgbClr val="D49E6C">
                  <a:alpha val="50000"/>
                </a:srgbClr>
              </a:gs>
              <a:gs pos="70000">
                <a:srgbClr val="A65528">
                  <a:alpha val="50000"/>
                </a:srgbClr>
              </a:gs>
              <a:gs pos="100000">
                <a:srgbClr val="663012">
                  <a:alpha val="49000"/>
                </a:srgbClr>
              </a:gs>
            </a:gsLst>
            <a:lin ang="5400000" scaled="1"/>
            <a:tileRect/>
          </a:gra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889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78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 книга находится в библиотечном фонде Белгородского ГАУ</a:t>
            </a:r>
            <a:endParaRPr lang="ru-RU" sz="2800" b="1" dirty="0">
              <a:effectLst>
                <a:outerShdw blurRad="50800" dist="38100" dir="18900000" algn="bl" rotWithShape="0">
                  <a:prstClr val="black">
                    <a:alpha val="78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1340768"/>
            <a:ext cx="6120680" cy="1772816"/>
          </a:xfrm>
        </p:spPr>
        <p:txBody>
          <a:bodyPr>
            <a:noAutofit/>
          </a:bodyPr>
          <a:lstStyle/>
          <a:p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Т3</a:t>
            </a:r>
            <a:b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И91</a:t>
            </a:r>
            <a:b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Источники </a:t>
            </a:r>
            <a:r>
              <a:rPr lang="ru-RU" sz="2200" dirty="0">
                <a:latin typeface="Times New Roman" pitchFamily="18" charset="0"/>
                <a:ea typeface="+mn-ea"/>
                <a:cs typeface="Times New Roman" pitchFamily="18" charset="0"/>
              </a:rPr>
              <a:t>победы Советского народа в </a:t>
            </a:r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Великой </a:t>
            </a:r>
            <a:r>
              <a:rPr lang="ru-RU" sz="2200" dirty="0">
                <a:latin typeface="Times New Roman" pitchFamily="18" charset="0"/>
                <a:ea typeface="+mn-ea"/>
                <a:cs typeface="Times New Roman" pitchFamily="18" charset="0"/>
              </a:rPr>
              <a:t>Отечественной войне 1941 -1945 / под ред. Г.А. </a:t>
            </a:r>
            <a:r>
              <a:rPr lang="ru-RU" sz="2200" dirty="0" err="1">
                <a:latin typeface="Times New Roman" pitchFamily="18" charset="0"/>
                <a:ea typeface="+mn-ea"/>
                <a:cs typeface="Times New Roman" pitchFamily="18" charset="0"/>
              </a:rPr>
              <a:t>Куманева</a:t>
            </a:r>
            <a:r>
              <a:rPr lang="ru-RU" sz="2200" dirty="0">
                <a:latin typeface="Times New Roman" pitchFamily="18" charset="0"/>
                <a:ea typeface="+mn-ea"/>
                <a:cs typeface="Times New Roman" pitchFamily="18" charset="0"/>
              </a:rPr>
              <a:t>. - М.: Наука, 1985. - 312 </a:t>
            </a:r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с.</a:t>
            </a:r>
            <a:endParaRPr lang="ru-RU" sz="220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2008" y="3645025"/>
            <a:ext cx="5940152" cy="266429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книге раскрыты важнейшие факторы, обеспечившие победу советского народа в войне с фашистской Германией и ее союзниками. Анализируются источники и слагаемые этой всемирно-исторической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победы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40000"/>
          </a:blip>
          <a:srcRect l="27200" t="2880" r="-451" b="31369"/>
          <a:stretch>
            <a:fillRect/>
          </a:stretch>
        </p:blipFill>
        <p:spPr bwMode="auto">
          <a:xfrm rot="16200000">
            <a:off x="5254984" y="2975130"/>
            <a:ext cx="4538687" cy="288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3" descr="E:\Эмблема БелГАУ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692" y="813371"/>
            <a:ext cx="1159796" cy="11754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643257"/>
      </p:ext>
    </p:extLst>
  </p:cSld>
  <p:clrMapOvr>
    <a:masterClrMapping/>
  </p:clrMapOvr>
  <p:transition advClick="0" advTm="12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 descr="&amp;Pcy;&amp;ocy;&amp;khcy;&amp;ocy;&amp;zhcy;&amp;iecy;&amp;iecy; &amp;icy;&amp;zcy;&amp;ocy;&amp;bcy;&amp;rcy;&amp;acy;&amp;zhcy;&amp;iecy;&amp;ncy;&amp;icy;&amp;iecy;"/>
          <p:cNvSpPr>
            <a:spLocks noChangeAspect="1" noChangeArrowheads="1"/>
          </p:cNvSpPr>
          <p:nvPr/>
        </p:nvSpPr>
        <p:spPr bwMode="auto">
          <a:xfrm>
            <a:off x="155575" y="-2857500"/>
            <a:ext cx="8982075" cy="5962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0" name="AutoShape 4" descr="&amp;Pcy;&amp;ocy;&amp;khcy;&amp;ocy;&amp;zhcy;&amp;iecy;&amp;iecy; &amp;icy;&amp;zcy;&amp;ocy;&amp;bcy;&amp;rcy;&amp;acy;&amp;zhcy;&amp;iecy;&amp;ncy;&amp;icy;&amp;iecy;"/>
          <p:cNvSpPr>
            <a:spLocks noChangeAspect="1" noChangeArrowheads="1"/>
          </p:cNvSpPr>
          <p:nvPr/>
        </p:nvSpPr>
        <p:spPr bwMode="auto">
          <a:xfrm>
            <a:off x="155575" y="-2857500"/>
            <a:ext cx="8982075" cy="5962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81" name="Picture 5" descr="D:\Мои документы\Воробьёва\Массовые\ВОВ\tumblr_mtcj8nvj_Vq1spwf52o1_12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6728"/>
            <a:ext cx="4939234" cy="32804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582" name="Picture 6" descr="D:\Мои документы\Воробьёва\Массовые\ВОВ\1510774756_kalac_novembre_19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079528"/>
            <a:ext cx="4680520" cy="2861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5013176"/>
            <a:ext cx="9144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n w="12700">
                  <a:noFill/>
                </a:ln>
                <a:latin typeface="Times New Roman" pitchFamily="18" charset="0"/>
                <a:cs typeface="Times New Roman" pitchFamily="18" charset="0"/>
              </a:rPr>
              <a:t>17 июля начались бои на дальних подступах к Сталинграду. Передовые отряды советских 62-й и 64-й армий, мужественно обороняясь, сдерживали противника несколько дней на рубеже рек Чир и </a:t>
            </a:r>
            <a:r>
              <a:rPr lang="ru-RU" sz="2600" b="1" dirty="0" err="1" smtClean="0">
                <a:ln w="12700">
                  <a:noFill/>
                </a:ln>
                <a:latin typeface="Times New Roman" pitchFamily="18" charset="0"/>
                <a:cs typeface="Times New Roman" pitchFamily="18" charset="0"/>
              </a:rPr>
              <a:t>Цимла</a:t>
            </a:r>
            <a:endParaRPr lang="ru-RU" sz="2600" b="1" dirty="0" smtClean="0">
              <a:ln w="12700"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564849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445224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n w="12700">
                  <a:noFill/>
                </a:ln>
                <a:latin typeface="Times New Roman" pitchFamily="18" charset="0"/>
                <a:cs typeface="Times New Roman" pitchFamily="18" charset="0"/>
              </a:rPr>
              <a:t>23 августа 1942 г. немецкие танки подошли к Сталинграду. 25 августа того же года в Сталинграде было </a:t>
            </a:r>
            <a:endParaRPr lang="ru-RU" sz="2600" b="1" dirty="0" smtClean="0">
              <a:ln w="12700">
                <a:noFill/>
              </a:ln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600" b="1" dirty="0" smtClean="0">
                <a:ln w="12700">
                  <a:noFill/>
                </a:ln>
                <a:latin typeface="Times New Roman" pitchFamily="18" charset="0"/>
                <a:cs typeface="Times New Roman" pitchFamily="18" charset="0"/>
              </a:rPr>
              <a:t>введено </a:t>
            </a:r>
            <a:r>
              <a:rPr lang="ru-RU" sz="2600" b="1" dirty="0" smtClean="0">
                <a:ln w="12700">
                  <a:noFill/>
                </a:ln>
                <a:latin typeface="Times New Roman" pitchFamily="18" charset="0"/>
                <a:cs typeface="Times New Roman" pitchFamily="18" charset="0"/>
              </a:rPr>
              <a:t>осадное положение</a:t>
            </a:r>
            <a:endParaRPr lang="ru-RU" sz="2600" b="1" dirty="0">
              <a:ln w="12700"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383" y="332656"/>
            <a:ext cx="7773235" cy="49230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5484845"/>
      </p:ext>
    </p:extLst>
  </p:cSld>
  <p:clrMapOvr>
    <a:masterClrMapping/>
  </p:clrMapOvr>
  <p:transition advClick="0" advTm="12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/>
          <a:srcRect l="1410" t="1998" r="2727" b="2121"/>
          <a:stretch>
            <a:fillRect/>
          </a:stretch>
        </p:blipFill>
        <p:spPr bwMode="auto">
          <a:xfrm flipH="1">
            <a:off x="395536" y="332656"/>
            <a:ext cx="4896544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6237312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ln w="12700">
                  <a:noFill/>
                </a:ln>
                <a:latin typeface="Times New Roman" pitchFamily="18" charset="0"/>
                <a:cs typeface="Times New Roman" pitchFamily="18" charset="0"/>
              </a:rPr>
              <a:t>В сентябре 1942 года бои уже шли на улицах города</a:t>
            </a:r>
            <a:endParaRPr lang="ru-RU" sz="2600" b="1" dirty="0">
              <a:ln w="12700"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4" name="Picture 4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3" cstate="print"/>
          <a:srcRect l="10697" r="1725"/>
          <a:stretch>
            <a:fillRect/>
          </a:stretch>
        </p:blipFill>
        <p:spPr bwMode="auto">
          <a:xfrm>
            <a:off x="3475134" y="2780928"/>
            <a:ext cx="5273330" cy="3384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4237379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26414" y="188640"/>
            <a:ext cx="8291173" cy="1138654"/>
          </a:xfrm>
          <a:prstGeom prst="snip2DiagRect">
            <a:avLst/>
          </a:prstGeom>
          <a:gradFill flip="none" rotWithShape="1">
            <a:gsLst>
              <a:gs pos="0">
                <a:srgbClr val="D6B19C">
                  <a:alpha val="49000"/>
                </a:srgbClr>
              </a:gs>
              <a:gs pos="30000">
                <a:srgbClr val="D49E6C">
                  <a:alpha val="50000"/>
                </a:srgbClr>
              </a:gs>
              <a:gs pos="70000">
                <a:srgbClr val="A65528">
                  <a:alpha val="50000"/>
                </a:srgbClr>
              </a:gs>
              <a:gs pos="100000">
                <a:srgbClr val="663012">
                  <a:alpha val="49000"/>
                </a:srgbClr>
              </a:gs>
            </a:gsLst>
            <a:lin ang="5400000" scaled="1"/>
            <a:tileRect/>
          </a:gra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889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78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 книга находится в библиотечном фонде Белгородского ГАУ</a:t>
            </a:r>
            <a:endParaRPr lang="ru-RU" sz="2800" b="1" dirty="0">
              <a:effectLst>
                <a:outerShdw blurRad="50800" dist="38100" dir="18900000" algn="bl" rotWithShape="0">
                  <a:prstClr val="black">
                    <a:alpha val="78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7504" y="1268760"/>
            <a:ext cx="6264696" cy="2448272"/>
          </a:xfrm>
        </p:spPr>
        <p:txBody>
          <a:bodyPr>
            <a:noAutofit/>
          </a:bodyPr>
          <a:lstStyle/>
          <a:p>
            <a:r>
              <a:rPr lang="ru-RU" sz="2200" dirty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200" dirty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200" dirty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200" dirty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Т3</a:t>
            </a:r>
            <a:b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С 28 </a:t>
            </a:r>
            <a:b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200" dirty="0" err="1" smtClean="0">
                <a:latin typeface="Times New Roman" pitchFamily="18" charset="0"/>
                <a:ea typeface="+mn-ea"/>
                <a:cs typeface="Times New Roman" pitchFamily="18" charset="0"/>
              </a:rPr>
              <a:t>Севостьянов</a:t>
            </a:r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200" dirty="0">
                <a:latin typeface="Times New Roman" pitchFamily="18" charset="0"/>
                <a:ea typeface="+mn-ea"/>
                <a:cs typeface="Times New Roman" pitchFamily="18" charset="0"/>
              </a:rPr>
              <a:t>П.П. Перед великим </a:t>
            </a:r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испытанием</a:t>
            </a:r>
            <a:r>
              <a:rPr lang="ru-RU" sz="2200" dirty="0">
                <a:latin typeface="Times New Roman" pitchFamily="18" charset="0"/>
                <a:ea typeface="+mn-ea"/>
                <a:cs typeface="Times New Roman" pitchFamily="18" charset="0"/>
              </a:rPr>
              <a:t>. Внешняя политика СССР накануне Великой Отечественной войны. Сентябрь 1939 г. - июнь </a:t>
            </a:r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1941 </a:t>
            </a:r>
            <a:r>
              <a:rPr lang="ru-RU" sz="2200" dirty="0">
                <a:latin typeface="Times New Roman" pitchFamily="18" charset="0"/>
                <a:ea typeface="+mn-ea"/>
                <a:cs typeface="Times New Roman" pitchFamily="18" charset="0"/>
              </a:rPr>
              <a:t>г. / П.П</a:t>
            </a:r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. Севостьянов</a:t>
            </a:r>
            <a:r>
              <a:rPr lang="ru-RU" sz="2200" dirty="0">
                <a:latin typeface="Times New Roman" pitchFamily="18" charset="0"/>
                <a:ea typeface="+mn-ea"/>
                <a:cs typeface="Times New Roman" pitchFamily="18" charset="0"/>
              </a:rPr>
              <a:t>. - М.: Политиздат, 1981. </a:t>
            </a:r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– 367 с</a:t>
            </a:r>
            <a:endParaRPr lang="ru-RU" sz="220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0" y="4077072"/>
            <a:ext cx="6120680" cy="216024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исследовании доктора исторических наук, профессора П.П. Севостьянова рассматривается внешнеполитическая деятельность СССР в начальный период второй мировой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войны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Documents and Settings\sorokina_an\Рабочий стол\скан для Лисавцовой Н.и\12 - 00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 contrast="30000"/>
          </a:blip>
          <a:srcRect l="4024" r="36959" b="32669"/>
          <a:stretch>
            <a:fillRect/>
          </a:stretch>
        </p:blipFill>
        <p:spPr bwMode="auto">
          <a:xfrm>
            <a:off x="6228184" y="2314512"/>
            <a:ext cx="2736304" cy="44153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3" descr="E:\Эмблема БелГАУ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692" y="813371"/>
            <a:ext cx="1159796" cy="11754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156150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949280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n w="12700">
                  <a:noFill/>
                </a:ln>
                <a:latin typeface="Times New Roman" pitchFamily="18" charset="0"/>
                <a:cs typeface="Times New Roman" pitchFamily="18" charset="0"/>
              </a:rPr>
              <a:t>14 сентября 1942 года немецкие войска захватили самое высокое место в городе - Мамаев курган</a:t>
            </a:r>
            <a:endParaRPr lang="ru-RU" sz="2600" b="1" dirty="0">
              <a:ln w="12700"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&amp;Kcy;&amp;acy;&amp;rcy;&amp;tcy;&amp;icy;&amp;ncy;&amp;kcy;&amp;icy; &amp;pcy;&amp;ocy; &amp;zcy;&amp;acy;&amp;pcy;&amp;rcy;&amp;ocy;&amp;scy;&amp;ucy; &amp;scy;&amp;tcy;&amp;acy;&amp;lcy;&amp;icy;&amp;ncy;&amp;gcy;&amp;rcy;&amp;acy;&amp;dcy;, &amp;mcy;&amp;acy;&amp;mcy;&amp;acy;&amp;iecy;&amp;vcy; &amp;kcy;&amp;ucy;&amp;rcy;&amp;gcy;&amp;acy;&amp;n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5410200" cy="3429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675" name="Picture 3" descr="D:\Мои документы\Воробьёва\Массовые\ВОВ\imStalengrades-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756858"/>
            <a:ext cx="4868342" cy="31210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1538243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6414" y="188640"/>
            <a:ext cx="8291173" cy="1138654"/>
          </a:xfrm>
          <a:prstGeom prst="snip2DiagRect">
            <a:avLst/>
          </a:prstGeom>
          <a:gradFill flip="none" rotWithShape="1">
            <a:gsLst>
              <a:gs pos="0">
                <a:srgbClr val="D6B19C">
                  <a:alpha val="49000"/>
                </a:srgbClr>
              </a:gs>
              <a:gs pos="30000">
                <a:srgbClr val="D49E6C">
                  <a:alpha val="50000"/>
                </a:srgbClr>
              </a:gs>
              <a:gs pos="70000">
                <a:srgbClr val="A65528">
                  <a:alpha val="50000"/>
                </a:srgbClr>
              </a:gs>
              <a:gs pos="100000">
                <a:srgbClr val="663012">
                  <a:alpha val="49000"/>
                </a:srgbClr>
              </a:gs>
            </a:gsLst>
            <a:lin ang="5400000" scaled="1"/>
            <a:tileRect/>
          </a:gra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889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78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 книга находится в библиотечном фонде Белгородского ГАУ</a:t>
            </a:r>
            <a:endParaRPr lang="ru-RU" sz="2800" b="1" dirty="0">
              <a:effectLst>
                <a:outerShdw blurRad="50800" dist="38100" dir="18900000" algn="bl" rotWithShape="0">
                  <a:prstClr val="black">
                    <a:alpha val="78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0" name="Заголовок 4"/>
          <p:cNvSpPr>
            <a:spLocks noGrp="1"/>
          </p:cNvSpPr>
          <p:nvPr>
            <p:ph type="title"/>
          </p:nvPr>
        </p:nvSpPr>
        <p:spPr>
          <a:xfrm>
            <a:off x="179512" y="1844824"/>
            <a:ext cx="6624736" cy="1162050"/>
          </a:xfrm>
        </p:spPr>
        <p:txBody>
          <a:bodyPr>
            <a:noAutofit/>
          </a:bodyPr>
          <a:lstStyle/>
          <a:p>
            <a:r>
              <a:rPr lang="ru-RU" alt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Т3(2)</a:t>
            </a:r>
            <a:br>
              <a:rPr lang="ru-RU" alt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В11</a:t>
            </a:r>
            <a:br>
              <a:rPr lang="ru-RU" alt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</a:t>
            </a:r>
            <a:r>
              <a:rPr lang="ru-RU" alt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тылу и на фронте :  </a:t>
            </a:r>
            <a:r>
              <a:rPr lang="ru-RU" alt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Женщины </a:t>
            </a:r>
            <a:r>
              <a:rPr lang="ru-RU" alt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коммунистки в годы Великой Отечественной войны / Л.И</a:t>
            </a:r>
            <a:r>
              <a:rPr lang="ru-RU" alt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ru-RU" altLang="ru-RU" sz="2200" dirty="0" err="1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Стешова</a:t>
            </a:r>
            <a:r>
              <a:rPr lang="ru-RU" alt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- М.: Политиздат, 1984. </a:t>
            </a:r>
            <a:r>
              <a:rPr lang="ru-RU" alt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319 </a:t>
            </a:r>
            <a:r>
              <a:rPr lang="ru-RU" alt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с.</a:t>
            </a:r>
            <a:endParaRPr lang="ru-RU" altLang="ru-RU" sz="2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771" name="Текст 6"/>
          <p:cNvSpPr>
            <a:spLocks noGrp="1"/>
          </p:cNvSpPr>
          <p:nvPr>
            <p:ph type="body" sz="half" idx="2"/>
          </p:nvPr>
        </p:nvSpPr>
        <p:spPr>
          <a:xfrm>
            <a:off x="0" y="3356992"/>
            <a:ext cx="5796136" cy="3312368"/>
          </a:xfr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 книга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коллективный портрет советских женщин-коммунисток, которые в годы Великой Отечественной войны заменили на заводах и колхозных полях ушедших на фронт мужчин, женщин, героически сражавшихся на фронтах,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женщин-партизанок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/>
          </a:p>
        </p:txBody>
      </p:sp>
      <p:pic>
        <p:nvPicPr>
          <p:cNvPr id="32772" name="Picture 4" descr="pic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 l="10800" t="6651" r="12886" b="4745"/>
          <a:stretch>
            <a:fillRect/>
          </a:stretch>
        </p:blipFill>
        <p:spPr bwMode="auto">
          <a:xfrm>
            <a:off x="5871672" y="2298755"/>
            <a:ext cx="3092816" cy="4370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E:\Эмблема БелГАУ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692" y="813371"/>
            <a:ext cx="1159796" cy="11754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235107"/>
      </p:ext>
    </p:extLst>
  </p:cSld>
  <p:clrMapOvr>
    <a:masterClrMapping/>
  </p:clrMapOvr>
  <p:transition advClick="0" advTm="12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2" descr="&amp;Kcy;&amp;acy;&amp;rcy;&amp;tcy;&amp;icy;&amp;ncy;&amp;kcy;&amp;icy; &amp;pcy;&amp;ocy; &amp;zcy;&amp;acy;&amp;pcy;&amp;rcy;&amp;ocy;&amp;scy;&amp;ucy; &amp;scy;&amp;tcy;&amp;acy;&amp;lcy;&amp;icy;&amp;ncy;&amp;gcy;&amp;rcy;&amp;acy;&amp;dcy;&amp;scy;&amp;kcy;&amp;acy;&amp;yacy; &amp;bcy;&amp;icy;&amp;tcy;&amp;vcy;&amp;acy;"/>
          <p:cNvSpPr>
            <a:spLocks noChangeAspect="1" noChangeArrowheads="1"/>
          </p:cNvSpPr>
          <p:nvPr/>
        </p:nvSpPr>
        <p:spPr bwMode="auto">
          <a:xfrm>
            <a:off x="155575" y="-1554163"/>
            <a:ext cx="5715000" cy="3238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796" name="AutoShape 4" descr="&amp;Kcy;&amp;acy;&amp;rcy;&amp;tcy;&amp;icy;&amp;ncy;&amp;kcy;&amp;icy; &amp;pcy;&amp;ocy; &amp;zcy;&amp;acy;&amp;pcy;&amp;rcy;&amp;ocy;&amp;scy;&amp;ucy; &amp;scy;&amp;tcy;&amp;acy;&amp;lcy;&amp;icy;&amp;ncy;&amp;gcy;&amp;rcy;&amp;acy;&amp;dcy;&amp;scy;&amp;kcy;&amp;acy;&amp;yacy; &amp;bcy;&amp;icy;&amp;tcy;&amp;vcy;&amp;acy;"/>
          <p:cNvSpPr>
            <a:spLocks noChangeAspect="1" noChangeArrowheads="1"/>
          </p:cNvSpPr>
          <p:nvPr/>
        </p:nvSpPr>
        <p:spPr bwMode="auto">
          <a:xfrm>
            <a:off x="155575" y="-1554163"/>
            <a:ext cx="5715000" cy="3238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797" name="Picture 5" descr="D:\Мои документы\Воробьёва\Массовые\ВОВ\khronologiya-stalingradskoj-bitv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2843935"/>
            <a:ext cx="5136571" cy="2889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798" name="Picture 6" descr="D:\Мои документы\Воробьёва\Массовые\ВОВ\1047278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332656"/>
            <a:ext cx="5718283" cy="3240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6135687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n w="12700">
                  <a:noFill/>
                </a:ln>
                <a:latin typeface="Times New Roman" pitchFamily="18" charset="0"/>
                <a:cs typeface="Times New Roman" pitchFamily="18" charset="0"/>
              </a:rPr>
              <a:t>19 ноября советские войска перешли в наступление</a:t>
            </a:r>
            <a:endParaRPr lang="ru-RU" sz="2600" b="1" dirty="0">
              <a:ln w="12700"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262967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Мои документы\Воробьёва\Массовые\ВОВ\9315a05035eb0e631c2b928d5207a71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4005" y="2564904"/>
            <a:ext cx="4636467" cy="3350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867" name="Picture 3" descr="D:\Мои документы\Воробьёва\Массовые\ВОВ\14984912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4533625" cy="3369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6054387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n w="12700">
                  <a:noFill/>
                </a:ln>
                <a:latin typeface="Times New Roman" pitchFamily="18" charset="0"/>
                <a:cs typeface="Times New Roman" pitchFamily="18" charset="0"/>
              </a:rPr>
              <a:t>2 февраля 1943 года завершилась Сталинградская битва</a:t>
            </a:r>
            <a:endParaRPr lang="ru-RU" sz="2600" b="1" dirty="0">
              <a:ln w="12700"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404661"/>
      </p:ext>
    </p:extLst>
  </p:cSld>
  <p:clrMapOvr>
    <a:masterClrMapping/>
  </p:clrMapOvr>
  <p:transition advClick="0" advTm="12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6414" y="188640"/>
            <a:ext cx="8291173" cy="1138654"/>
          </a:xfrm>
          <a:prstGeom prst="snip2DiagRect">
            <a:avLst/>
          </a:prstGeom>
          <a:gradFill flip="none" rotWithShape="1">
            <a:gsLst>
              <a:gs pos="0">
                <a:srgbClr val="D6B19C">
                  <a:alpha val="49000"/>
                </a:srgbClr>
              </a:gs>
              <a:gs pos="30000">
                <a:srgbClr val="D49E6C">
                  <a:alpha val="50000"/>
                </a:srgbClr>
              </a:gs>
              <a:gs pos="70000">
                <a:srgbClr val="A65528">
                  <a:alpha val="50000"/>
                </a:srgbClr>
              </a:gs>
              <a:gs pos="100000">
                <a:srgbClr val="663012">
                  <a:alpha val="49000"/>
                </a:srgbClr>
              </a:gs>
            </a:gsLst>
            <a:lin ang="5400000" scaled="1"/>
            <a:tileRect/>
          </a:gra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889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78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 книга находится в библиотечном фонде Белгородского ГАУ</a:t>
            </a:r>
            <a:endParaRPr lang="ru-RU" sz="2800" b="1" dirty="0">
              <a:effectLst>
                <a:outerShdw blurRad="50800" dist="38100" dir="18900000" algn="bl" rotWithShape="0">
                  <a:prstClr val="black">
                    <a:alpha val="78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96752"/>
            <a:ext cx="7092280" cy="1810122"/>
          </a:xfrm>
        </p:spPr>
        <p:txBody>
          <a:bodyPr>
            <a:noAutofit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Т3</a:t>
            </a:r>
            <a:b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С40</a:t>
            </a:r>
            <a:b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Вехи </a:t>
            </a:r>
            <a:r>
              <a:rPr lang="ru-RU" sz="2200" dirty="0">
                <a:latin typeface="Times New Roman" pitchFamily="18" charset="0"/>
                <a:ea typeface="+mn-ea"/>
                <a:cs typeface="Times New Roman" pitchFamily="18" charset="0"/>
              </a:rPr>
              <a:t>отечественной истории : </a:t>
            </a:r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очерки </a:t>
            </a:r>
            <a:r>
              <a:rPr lang="ru-RU" sz="2200" dirty="0">
                <a:latin typeface="Times New Roman" pitchFamily="18" charset="0"/>
                <a:ea typeface="+mn-ea"/>
                <a:cs typeface="Times New Roman" pitchFamily="18" charset="0"/>
              </a:rPr>
              <a:t>и </a:t>
            </a:r>
            <a:r>
              <a:rPr lang="ru-RU" sz="2200" dirty="0" err="1" smtClean="0">
                <a:latin typeface="Times New Roman" pitchFamily="18" charset="0"/>
                <a:ea typeface="+mn-ea"/>
                <a:cs typeface="Times New Roman" pitchFamily="18" charset="0"/>
              </a:rPr>
              <a:t>публи</a:t>
            </a:r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b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200" dirty="0" err="1" smtClean="0">
                <a:latin typeface="Times New Roman" pitchFamily="18" charset="0"/>
                <a:ea typeface="+mn-ea"/>
                <a:cs typeface="Times New Roman" pitchFamily="18" charset="0"/>
              </a:rPr>
              <a:t>цистика</a:t>
            </a:r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200" dirty="0">
                <a:latin typeface="Times New Roman" pitchFamily="18" charset="0"/>
                <a:ea typeface="+mn-ea"/>
                <a:cs typeface="Times New Roman" pitchFamily="18" charset="0"/>
              </a:rPr>
              <a:t>/ В. Г. Сироткин. - М. : Междунар. отношения, 1991. - 272 </a:t>
            </a:r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с.</a:t>
            </a:r>
            <a:endParaRPr lang="ru-RU" sz="220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3284984"/>
            <a:ext cx="6084168" cy="331236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Автор рассматривает вехи российской истории- от гибели первого проекта храма Христа Спасителя в Москве в начале XIX века до нашей перестройки в конце века ХХ.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Очерки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свидетельствуют о необходимости бережного отношения к общечеловеческим ценностям, сохранения гражданского мира в нашем обществе. </a:t>
            </a:r>
          </a:p>
        </p:txBody>
      </p:sp>
      <p:pic>
        <p:nvPicPr>
          <p:cNvPr id="4098" name="Picture 2" descr="C:\Documents and Settings\sorokina_an\Рабочий стол\скан для Лисавцовой Н.и\12 - 00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0000"/>
          </a:blip>
          <a:srcRect l="7215" t="1018" r="32034" b="31318"/>
          <a:stretch>
            <a:fillRect/>
          </a:stretch>
        </p:blipFill>
        <p:spPr bwMode="auto">
          <a:xfrm>
            <a:off x="6084168" y="2081422"/>
            <a:ext cx="2932688" cy="4608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3" descr="E:\Эмблема БелГАУ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692" y="813371"/>
            <a:ext cx="1159796" cy="11754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599736"/>
      </p:ext>
    </p:extLst>
  </p:cSld>
  <p:clrMapOvr>
    <a:masterClrMapping/>
  </p:clrMapOvr>
  <p:transition advClick="0" advTm="12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26414" y="188640"/>
            <a:ext cx="8291173" cy="1138654"/>
          </a:xfrm>
          <a:prstGeom prst="snip2DiagRect">
            <a:avLst/>
          </a:prstGeom>
          <a:gradFill flip="none" rotWithShape="1">
            <a:gsLst>
              <a:gs pos="0">
                <a:srgbClr val="D6B19C">
                  <a:alpha val="49000"/>
                </a:srgbClr>
              </a:gs>
              <a:gs pos="30000">
                <a:srgbClr val="D49E6C">
                  <a:alpha val="50000"/>
                </a:srgbClr>
              </a:gs>
              <a:gs pos="70000">
                <a:srgbClr val="A65528">
                  <a:alpha val="50000"/>
                </a:srgbClr>
              </a:gs>
              <a:gs pos="100000">
                <a:srgbClr val="663012">
                  <a:alpha val="49000"/>
                </a:srgbClr>
              </a:gs>
            </a:gsLst>
            <a:lin ang="5400000" scaled="1"/>
            <a:tileRect/>
          </a:gra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889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78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 книга находится в библиотечном фонде Белгородского ГАУ</a:t>
            </a:r>
            <a:endParaRPr lang="ru-RU" sz="2800" b="1" dirty="0">
              <a:effectLst>
                <a:outerShdw blurRad="50800" dist="38100" dir="18900000" algn="bl" rotWithShape="0">
                  <a:prstClr val="black">
                    <a:alpha val="78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0" name="Заголовок 4"/>
          <p:cNvSpPr>
            <a:spLocks noGrp="1"/>
          </p:cNvSpPr>
          <p:nvPr>
            <p:ph type="title"/>
          </p:nvPr>
        </p:nvSpPr>
        <p:spPr>
          <a:xfrm>
            <a:off x="72008" y="1772841"/>
            <a:ext cx="5076056" cy="1944191"/>
          </a:xfrm>
        </p:spPr>
        <p:txBody>
          <a:bodyPr>
            <a:noAutofit/>
          </a:bodyPr>
          <a:lstStyle/>
          <a:p>
            <a:r>
              <a:rPr lang="ru-RU" alt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Т3(2)</a:t>
            </a:r>
            <a:br>
              <a:rPr lang="ru-RU" alt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alt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В65</a:t>
            </a:r>
            <a:br>
              <a:rPr lang="ru-RU" alt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alt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Война</a:t>
            </a:r>
            <a:r>
              <a:rPr lang="ru-RU" altLang="ru-RU" sz="2200" dirty="0">
                <a:latin typeface="Times New Roman" pitchFamily="18" charset="0"/>
                <a:ea typeface="+mn-ea"/>
                <a:cs typeface="Times New Roman" pitchFamily="18" charset="0"/>
              </a:rPr>
              <a:t>. Народ. Победа. 1941- </a:t>
            </a:r>
            <a:r>
              <a:rPr lang="ru-RU" alt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1945</a:t>
            </a:r>
            <a:r>
              <a:rPr lang="ru-RU" altLang="ru-RU" sz="2200" dirty="0"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ru-RU" alt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alt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alt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Статьи</a:t>
            </a:r>
            <a:r>
              <a:rPr lang="ru-RU" altLang="ru-RU" sz="2200" dirty="0">
                <a:latin typeface="Times New Roman" pitchFamily="18" charset="0"/>
                <a:ea typeface="+mn-ea"/>
                <a:cs typeface="Times New Roman" pitchFamily="18" charset="0"/>
              </a:rPr>
              <a:t>.  Очерки. Воспоминания: в 4-х  кн. / сост. Ж.В. Таратута. М.: </a:t>
            </a:r>
            <a:r>
              <a:rPr lang="ru-RU" alt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alt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alt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Политиздат</a:t>
            </a:r>
            <a:r>
              <a:rPr lang="ru-RU" altLang="ru-RU" sz="2200" dirty="0"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ru-RU" alt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1984</a:t>
            </a:r>
            <a:r>
              <a:rPr lang="ru-RU" altLang="ru-RU" sz="2200" dirty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altLang="ru-RU" sz="2200" dirty="0"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altLang="ru-RU" sz="220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771" name="Текст 6"/>
          <p:cNvSpPr>
            <a:spLocks noGrp="1"/>
          </p:cNvSpPr>
          <p:nvPr>
            <p:ph type="body" sz="half" idx="2"/>
          </p:nvPr>
        </p:nvSpPr>
        <p:spPr>
          <a:xfrm>
            <a:off x="0" y="3429000"/>
            <a:ext cx="5220072" cy="3501008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   Книга первая посвящена начальному периоду войны. Книга вторая и третья посвящена событиям 1944 года - ода решающих побед Красной Армии в Великой Отечественной войне. </a:t>
            </a:r>
          </a:p>
          <a:p>
            <a:pPr algn="ctr">
              <a:spcBef>
                <a:spcPts val="0"/>
              </a:spcBef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Книга 4-я  освещает события завершающего этапа Великой Отечественной войны – освободительную миссию Красной Армии, разгром и капитуляцию германского фашизма </a:t>
            </a:r>
            <a:endParaRPr lang="ru-RU" alt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японского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милитаризма</a:t>
            </a:r>
            <a:endParaRPr lang="ru-RU" alt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9810" name="Picture 2" descr="C:\Documents and Settings\sorokina_an\Рабочий стол\картинки\CCF21042014_000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contrast="40000"/>
          </a:blip>
          <a:srcRect t="1018" r="32352" b="26397"/>
          <a:stretch>
            <a:fillRect/>
          </a:stretch>
        </p:blipFill>
        <p:spPr>
          <a:xfrm>
            <a:off x="5148064" y="2133054"/>
            <a:ext cx="2303860" cy="37441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773" name="Picture 4" descr="C:\Documents and Settings\sorokina_an\Рабочий стол\картинки\CCF21042014_00013.jpg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 t="1544" r="32742" b="25401"/>
          <a:stretch>
            <a:fillRect/>
          </a:stretch>
        </p:blipFill>
        <p:spPr bwMode="auto">
          <a:xfrm>
            <a:off x="5820480" y="2397096"/>
            <a:ext cx="2352540" cy="36961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774" name="Picture 2" descr="C:\Documents and Settings\sorokina_an\Рабочий стол\картинки\CCF21042014_00014.jpg"/>
          <p:cNvPicPr>
            <a:picLocks noChangeAspect="1" noChangeArrowheads="1"/>
          </p:cNvPicPr>
          <p:nvPr/>
        </p:nvPicPr>
        <p:blipFill>
          <a:blip r:embed="rId5" cstate="print"/>
          <a:srcRect t="1018" r="32352" b="26398"/>
          <a:stretch>
            <a:fillRect/>
          </a:stretch>
        </p:blipFill>
        <p:spPr bwMode="auto">
          <a:xfrm>
            <a:off x="6371828" y="2684666"/>
            <a:ext cx="2303860" cy="35526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775" name="Picture 3" descr="C:\Documents and Settings\sorokina_an\Рабочий стол\картинки\CCF21042014_00015.jpg"/>
          <p:cNvPicPr>
            <a:picLocks noChangeAspect="1" noChangeArrowheads="1"/>
          </p:cNvPicPr>
          <p:nvPr/>
        </p:nvPicPr>
        <p:blipFill>
          <a:blip r:embed="rId6" cstate="print">
            <a:lum bright="-10000" contrast="10000"/>
          </a:blip>
          <a:srcRect t="-212" r="32352" b="25166"/>
          <a:stretch>
            <a:fillRect/>
          </a:stretch>
        </p:blipFill>
        <p:spPr bwMode="auto">
          <a:xfrm>
            <a:off x="6828492" y="3309072"/>
            <a:ext cx="2185333" cy="3360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3" descr="E:\Эмблема БелГАУ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692" y="813371"/>
            <a:ext cx="1159796" cy="11754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823134"/>
      </p:ext>
    </p:extLst>
  </p:cSld>
  <p:clrMapOvr>
    <a:masterClrMapping/>
  </p:clrMapOvr>
  <p:transition advClick="0" advTm="12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&amp;Kcy;&amp;acy;&amp;rcy;&amp;tcy;&amp;icy;&amp;ncy;&amp;kcy;&amp;icy; &amp;pcy;&amp;ocy; &amp;zcy;&amp;acy;&amp;pcy;&amp;rcy;&amp;ocy;&amp;scy;&amp;ucy; &amp;kcy;&amp;ucy;&amp;rcy;&amp;scy;&amp;kcy;&amp;acy;&amp;yacy; &amp;bcy;&amp;icy;&amp;tcy;&amp;vcy;&amp;acy;"/>
          <p:cNvPicPr>
            <a:picLocks noChangeAspect="1" noChangeArrowheads="1"/>
          </p:cNvPicPr>
          <p:nvPr/>
        </p:nvPicPr>
        <p:blipFill>
          <a:blip r:embed="rId2" cstate="print"/>
          <a:srcRect t="18115"/>
          <a:stretch>
            <a:fillRect/>
          </a:stretch>
        </p:blipFill>
        <p:spPr bwMode="auto">
          <a:xfrm>
            <a:off x="564334" y="980728"/>
            <a:ext cx="8015332" cy="43113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385953" y="5373216"/>
            <a:ext cx="4372094" cy="14219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июля 1943 года</a:t>
            </a:r>
          </a:p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 августа 1943 года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16658" y="116632"/>
            <a:ext cx="53106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60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Курская битва</a:t>
            </a:r>
            <a:endParaRPr lang="ru-RU" sz="6000" b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149676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0" y="2724884"/>
            <a:ext cx="9144000" cy="377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ru-RU" sz="3600" b="1" dirty="0" smtClean="0">
                <a:ln w="12700">
                  <a:noFill/>
                </a:ln>
                <a:latin typeface="Times New Roman" pitchFamily="18" charset="0"/>
                <a:cs typeface="Times New Roman" pitchFamily="18" charset="0"/>
              </a:rPr>
              <a:t>Курская битва включала в себя три крупных стратегических операций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ru-RU" sz="3600" b="1" dirty="0" smtClean="0">
                <a:ln w="12700">
                  <a:noFill/>
                </a:ln>
                <a:latin typeface="Times New Roman" pitchFamily="18" charset="0"/>
                <a:cs typeface="Times New Roman" pitchFamily="18" charset="0"/>
              </a:rPr>
              <a:t>наших войск:</a:t>
            </a: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ln w="12700">
                  <a:noFill/>
                </a:ln>
                <a:latin typeface="Times New Roman" pitchFamily="18" charset="0"/>
                <a:cs typeface="Times New Roman" pitchFamily="18" charset="0"/>
              </a:rPr>
              <a:t>1. Курскую оборонительную</a:t>
            </a: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ln w="12700">
                  <a:noFill/>
                </a:ln>
                <a:latin typeface="Times New Roman" pitchFamily="18" charset="0"/>
                <a:cs typeface="Times New Roman" pitchFamily="18" charset="0"/>
              </a:rPr>
              <a:t>2. Орловскую наступательную</a:t>
            </a:r>
          </a:p>
          <a:p>
            <a:pPr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ln w="12700">
                  <a:noFill/>
                </a:ln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3200" b="1" dirty="0" err="1" smtClean="0">
                <a:ln w="12700">
                  <a:noFill/>
                </a:ln>
                <a:latin typeface="Times New Roman" pitchFamily="18" charset="0"/>
                <a:cs typeface="Times New Roman" pitchFamily="18" charset="0"/>
              </a:rPr>
              <a:t>Белгородско-Харьковскую</a:t>
            </a:r>
            <a:r>
              <a:rPr lang="ru-RU" sz="3200" b="1" dirty="0" smtClean="0">
                <a:ln w="12700">
                  <a:noFill/>
                </a:ln>
                <a:latin typeface="Times New Roman" pitchFamily="18" charset="0"/>
                <a:cs typeface="Times New Roman" pitchFamily="18" charset="0"/>
              </a:rPr>
              <a:t> наступательную </a:t>
            </a:r>
          </a:p>
        </p:txBody>
      </p:sp>
      <p:pic>
        <p:nvPicPr>
          <p:cNvPr id="41987" name="Picture 3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100993"/>
            <a:ext cx="8892480" cy="24639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7997973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7724" y="127181"/>
            <a:ext cx="4968552" cy="66036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4754194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6414" y="188640"/>
            <a:ext cx="8291173" cy="1138654"/>
          </a:xfrm>
          <a:prstGeom prst="snip2DiagRect">
            <a:avLst/>
          </a:prstGeom>
          <a:gradFill flip="none" rotWithShape="1">
            <a:gsLst>
              <a:gs pos="0">
                <a:srgbClr val="D6B19C">
                  <a:alpha val="49000"/>
                </a:srgbClr>
              </a:gs>
              <a:gs pos="30000">
                <a:srgbClr val="D49E6C">
                  <a:alpha val="50000"/>
                </a:srgbClr>
              </a:gs>
              <a:gs pos="70000">
                <a:srgbClr val="A65528">
                  <a:alpha val="50000"/>
                </a:srgbClr>
              </a:gs>
              <a:gs pos="100000">
                <a:srgbClr val="663012">
                  <a:alpha val="49000"/>
                </a:srgbClr>
              </a:gs>
            </a:gsLst>
            <a:lin ang="5400000" scaled="1"/>
            <a:tileRect/>
          </a:gra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889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78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 книга находится в библиотечном фонде Белгородского ГАУ</a:t>
            </a:r>
            <a:endParaRPr lang="ru-RU" sz="2800" b="1" dirty="0">
              <a:effectLst>
                <a:outerShdw blurRad="50800" dist="38100" dir="18900000" algn="bl" rotWithShape="0">
                  <a:prstClr val="black">
                    <a:alpha val="78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016" y="1340768"/>
            <a:ext cx="5724128" cy="1728192"/>
          </a:xfrm>
        </p:spPr>
        <p:txBody>
          <a:bodyPr>
            <a:noAutofit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Т(3)2</a:t>
            </a:r>
            <a:b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В27</a:t>
            </a:r>
            <a:b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Великая </a:t>
            </a:r>
            <a:r>
              <a:rPr 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Отечественная</a:t>
            </a:r>
            <a:br>
              <a:rPr 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война </a:t>
            </a:r>
            <a:r>
              <a:rPr 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1941-1945: энциклопедия. - М.: Сов. </a:t>
            </a: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Энциклопедия, </a:t>
            </a:r>
            <a:r>
              <a:rPr 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1985. – 832 </a:t>
            </a: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с.</a:t>
            </a:r>
            <a:endParaRPr lang="ru-RU" sz="2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3140968"/>
            <a:ext cx="5724128" cy="3744416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издании раскрыта руководящая роль Коммунистической партии,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показаны морально-политическое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единство советского народа, преимущества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социалистической системы,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обусловившие  победу над фашистской Германией : помещены биографические справки о крупнейших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военачальниках,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 героях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фронта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тыла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biblio_1.BIBL_NEW_C01\Мои документы\сорокина\Сорокина А\CCF23012014_000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-10000" contrast="10000"/>
          </a:blip>
          <a:srcRect l="-552" r="1662" b="10308"/>
          <a:stretch>
            <a:fillRect/>
          </a:stretch>
        </p:blipFill>
        <p:spPr bwMode="auto">
          <a:xfrm>
            <a:off x="5749513" y="2101556"/>
            <a:ext cx="3214975" cy="46124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3" descr="E:\Эмблема БелГАУ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692" y="813371"/>
            <a:ext cx="1159796" cy="11754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369723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6414" y="188640"/>
            <a:ext cx="8291173" cy="1138654"/>
          </a:xfrm>
          <a:prstGeom prst="snip2DiagRect">
            <a:avLst/>
          </a:prstGeom>
          <a:gradFill flip="none" rotWithShape="1">
            <a:gsLst>
              <a:gs pos="0">
                <a:srgbClr val="D6B19C">
                  <a:alpha val="49000"/>
                </a:srgbClr>
              </a:gs>
              <a:gs pos="30000">
                <a:srgbClr val="D49E6C">
                  <a:alpha val="50000"/>
                </a:srgbClr>
              </a:gs>
              <a:gs pos="70000">
                <a:srgbClr val="A65528">
                  <a:alpha val="50000"/>
                </a:srgbClr>
              </a:gs>
              <a:gs pos="100000">
                <a:srgbClr val="663012">
                  <a:alpha val="49000"/>
                </a:srgbClr>
              </a:gs>
            </a:gsLst>
            <a:lin ang="5400000" scaled="1"/>
            <a:tileRect/>
          </a:gra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889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78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 книга находится в электронно-библиотечной системе «Знаниум»</a:t>
            </a:r>
            <a:endParaRPr lang="ru-RU" sz="2800" b="1" dirty="0">
              <a:effectLst>
                <a:outerShdw blurRad="50800" dist="38100" dir="18900000" algn="bl" rotWithShape="0">
                  <a:prstClr val="black">
                    <a:alpha val="78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5234" name="Picture 2" descr="F:\9 мая\Безымянный.JPG"/>
          <p:cNvPicPr>
            <a:picLocks noChangeAspect="1" noChangeArrowheads="1"/>
          </p:cNvPicPr>
          <p:nvPr/>
        </p:nvPicPr>
        <p:blipFill>
          <a:blip r:embed="rId2" cstate="print"/>
          <a:srcRect l="2421" r="65297" b="64673"/>
          <a:stretch>
            <a:fillRect/>
          </a:stretch>
        </p:blipFill>
        <p:spPr bwMode="auto">
          <a:xfrm>
            <a:off x="6084168" y="2204864"/>
            <a:ext cx="2880320" cy="44884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E:\Эмблема БелГАУ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692" y="813371"/>
            <a:ext cx="1159796" cy="11754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1268760"/>
            <a:ext cx="565212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На алтарь Победы [Электронный ресурс] / Отв. ред. Филиппенко Л.С. - Ростов-на-Дону: Издательство ЮФУ, 2016. - 400 с. - Режим доступа: http://znanium.com/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catalog.php?bookinfo=551194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3325048"/>
            <a:ext cx="60121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Это исповедь людей, чья юность опалена войной, обращенная к нынешним поколениям. В книге приведены выдержки из фронтовых дневников и писем, наградных листов, публикаций разных лет и сочинения школьников, использованы документальные материалы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Новошахтинского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историко-краеведческого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музея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2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2" descr="https://palacesquare.rambler.ru/alwfid/?fsig=MW1lb2NsLmJ6dnZqQHsiZGF0YSI6eyJBY3Rpb24iOiJQcm94eSIsIlJlZmZlcmVyIjoiaHR0cHM6Ly&amp;gxvajef=9uZXdzLnJhbWJsZXIucnUvdHJvb3BzLzM4Njk1ODYyLXNyYXpoZW5pZS1wb2QtcHJvaG9yb3Zrb3kt&amp;lefhfh=c2FteXktZ3JhbmRpb3pueXktdGFua292eXktYm95LXYtaXN0b3JpaS8iLCJQcm90b2NvbCI6Imh0dH&amp;ltqmpd=BzOiIsIkhvc3QiOiJuZXdzLnJhbWJsZXIucnUifSwibGluayI6Imh0dHBzOi8vaW1nMDIucmwwLnJ1&amp;vjvfc=L2M0M2I5MGFmZDFhZjk2YmI0NWU1N2VhNWQ1ODBmMzU0L2M2MTV4NDAwL25ld3MucmFtYmxlci5ydS&amp;vrmygn=9pbWcvMjAxNy8xMi8xNzEyNTYxNC45NzkzMzUuNDk4MS5qcGVnIn0%3D"/>
          <p:cNvSpPr>
            <a:spLocks noChangeAspect="1" noChangeArrowheads="1"/>
          </p:cNvSpPr>
          <p:nvPr/>
        </p:nvSpPr>
        <p:spPr bwMode="auto">
          <a:xfrm>
            <a:off x="155575" y="-2811463"/>
            <a:ext cx="5857875" cy="58578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9155" name="Picture 3" descr="D:\Мои документы\Воробьёва\Массовые\ВОВ\palacesquare.rambler.ru.jpg"/>
          <p:cNvPicPr>
            <a:picLocks noChangeAspect="1" noChangeArrowheads="1"/>
          </p:cNvPicPr>
          <p:nvPr/>
        </p:nvPicPr>
        <p:blipFill>
          <a:blip r:embed="rId2" cstate="print"/>
          <a:srcRect b="2982"/>
          <a:stretch>
            <a:fillRect/>
          </a:stretch>
        </p:blipFill>
        <p:spPr bwMode="auto">
          <a:xfrm>
            <a:off x="719572" y="116632"/>
            <a:ext cx="7704856" cy="49834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5120605"/>
            <a:ext cx="9144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n w="12700">
                  <a:noFill/>
                </a:ln>
                <a:latin typeface="Times New Roman" pitchFamily="18" charset="0"/>
                <a:cs typeface="Times New Roman" pitchFamily="18" charset="0"/>
              </a:rPr>
              <a:t>12 июля в районе железнодорожной станции Прохоровка произошло сражение между наступавшей танковой группировкой противника и наносившими контрудар советскими войсками</a:t>
            </a:r>
            <a:endParaRPr lang="ru-RU" sz="2600" b="1" dirty="0">
              <a:ln w="12700"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910406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AutoShape 4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0421" name="Picture 5" descr="F:\Курская битва\1466528964_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879" y="404664"/>
            <a:ext cx="8702243" cy="5112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5704800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n w="12700">
                  <a:noFill/>
                </a:ln>
                <a:latin typeface="Times New Roman" pitchFamily="18" charset="0"/>
                <a:cs typeface="Times New Roman" pitchFamily="18" charset="0"/>
              </a:rPr>
              <a:t>С обеих сторон в сражении принимали участие до 1200 танков и самоходных установок</a:t>
            </a:r>
            <a:endParaRPr lang="ru-RU" sz="2600" b="1" dirty="0">
              <a:ln w="12700"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237452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965448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n w="12700">
                  <a:noFill/>
                </a:ln>
                <a:latin typeface="Times New Roman" pitchFamily="18" charset="0"/>
                <a:cs typeface="Times New Roman" pitchFamily="18" charset="0"/>
              </a:rPr>
              <a:t>5 августа 1943 года были освобождены города </a:t>
            </a:r>
          </a:p>
          <a:p>
            <a:pPr algn="ctr"/>
            <a:r>
              <a:rPr lang="ru-RU" sz="2600" b="1" dirty="0" smtClean="0">
                <a:ln w="12700">
                  <a:noFill/>
                </a:ln>
                <a:latin typeface="Times New Roman" pitchFamily="18" charset="0"/>
                <a:cs typeface="Times New Roman" pitchFamily="18" charset="0"/>
              </a:rPr>
              <a:t>Орел и Белгород </a:t>
            </a:r>
            <a:endParaRPr lang="ru-RU" sz="2600" b="1" dirty="0">
              <a:ln w="12700"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321" name="Picture 1" descr="D:\Мои документы\Воробьёва\Массовые\ВОВ\orel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2204864"/>
            <a:ext cx="2931205" cy="36885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6322" name="Picture 2" descr="D:\Мои документы\Воробьёва\Массовые\ВОВ\89th_Guards_Rifle_Division_troops_in_Belgorod_5_August_19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03968"/>
            <a:ext cx="5184576" cy="36256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6324" name="AutoShape 4" descr="&amp;Kcy;&amp;acy;&amp;rcy;&amp;tcy;&amp;icy;&amp;ncy;&amp;kcy;&amp;icy; &amp;pcy;&amp;ocy; &amp;zcy;&amp;acy;&amp;pcy;&amp;rcy;&amp;ocy;&amp;scy;&amp;ucy; &amp;ocy;&amp;scy;&amp;vcy;&amp;ocy;&amp;bcy;&amp;ocy;&amp;zhcy;&amp;dcy;&amp;iecy;&amp;ncy;&amp;icy;&amp;iecy; &amp;bcy;&amp;iecy;&amp;lcy;&amp;gcy;&amp;ocy;&amp;rcy;&amp;ocy;&amp;dcy;&amp;acy;"/>
          <p:cNvSpPr>
            <a:spLocks noChangeAspect="1" noChangeArrowheads="1"/>
          </p:cNvSpPr>
          <p:nvPr/>
        </p:nvSpPr>
        <p:spPr bwMode="auto">
          <a:xfrm>
            <a:off x="155575" y="-2743200"/>
            <a:ext cx="8572500" cy="571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0" name="AutoShape 2" descr="&amp;Kcy;&amp;acy;&amp;rcy;&amp;tcy;&amp;icy;&amp;ncy;&amp;kcy;&amp;icy; &amp;pcy;&amp;ocy; &amp;zcy;&amp;acy;&amp;pcy;&amp;rcy;&amp;ocy;&amp;scy;&amp;ucy; &amp;ocy;&amp;scy;&amp;vcy;&amp;ocy;&amp;bcy;&amp;ocy;&amp;zhcy;&amp;dcy;&amp;iecy;&amp;ncy;&amp;icy;&amp;iecy; &amp;bcy;&amp;iecy;&amp;lcy;&amp;gcy;&amp;ocy;&amp;rcy;&amp;ocy;&amp;dcy;&amp;acy;"/>
          <p:cNvSpPr>
            <a:spLocks noChangeAspect="1" noChangeArrowheads="1"/>
          </p:cNvSpPr>
          <p:nvPr/>
        </p:nvSpPr>
        <p:spPr bwMode="auto">
          <a:xfrm>
            <a:off x="155575" y="-2743200"/>
            <a:ext cx="8572500" cy="571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 descr="D:\Мои документы\Воробьёва\Массовые\ВОВ\original.jpg"/>
          <p:cNvPicPr>
            <a:picLocks noChangeAspect="1" noChangeArrowheads="1"/>
          </p:cNvPicPr>
          <p:nvPr/>
        </p:nvPicPr>
        <p:blipFill>
          <a:blip r:embed="rId4" cstate="print"/>
          <a:srcRect l="6073" t="15778" r="8902" b="5271"/>
          <a:stretch>
            <a:fillRect/>
          </a:stretch>
        </p:blipFill>
        <p:spPr bwMode="auto">
          <a:xfrm>
            <a:off x="1331640" y="4005064"/>
            <a:ext cx="3024336" cy="1872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2" name="Picture 4" descr="D:\Мои документы\Воробьёва\Массовые\ВОВ\1-18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59" y="245320"/>
            <a:ext cx="2664297" cy="1815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1034038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D:\Мои документы\Воробьёва\Массовые\ВОВ\03(1).jpg"/>
          <p:cNvPicPr>
            <a:picLocks noChangeAspect="1" noChangeArrowheads="1"/>
          </p:cNvPicPr>
          <p:nvPr/>
        </p:nvPicPr>
        <p:blipFill>
          <a:blip r:embed="rId2" cstate="print">
            <a:grayscl/>
            <a:lum contrast="10000"/>
          </a:blip>
          <a:srcRect/>
          <a:stretch>
            <a:fillRect/>
          </a:stretch>
        </p:blipFill>
        <p:spPr bwMode="auto">
          <a:xfrm>
            <a:off x="791580" y="116632"/>
            <a:ext cx="7560840" cy="5320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5520714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n w="12700">
                  <a:noFill/>
                </a:ln>
                <a:latin typeface="Times New Roman" pitchFamily="18" charset="0"/>
                <a:cs typeface="Times New Roman" pitchFamily="18" charset="0"/>
              </a:rPr>
              <a:t>23 августа 1943 года советские войска освободили от гитлеровских захватчиков Харьков, завершив последний этап битвы на Курской дуге</a:t>
            </a:r>
            <a:endParaRPr lang="ru-RU" sz="2600" b="1" dirty="0">
              <a:ln w="12700"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04448" y="6525344"/>
            <a:ext cx="576064" cy="365125"/>
          </a:xfrm>
        </p:spPr>
        <p:txBody>
          <a:bodyPr/>
          <a:lstStyle/>
          <a:p>
            <a:fld id="{62D24CA6-BA80-448D-AC66-98C1B020FC26}" type="slidenum">
              <a:rPr lang="ru-RU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63</a:t>
            </a:fld>
            <a:endParaRPr lang="ru-RU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662786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6414" y="188640"/>
            <a:ext cx="8291173" cy="1138654"/>
          </a:xfrm>
          <a:prstGeom prst="snip2DiagRect">
            <a:avLst/>
          </a:prstGeom>
          <a:gradFill flip="none" rotWithShape="1">
            <a:gsLst>
              <a:gs pos="0">
                <a:srgbClr val="D6B19C">
                  <a:alpha val="49000"/>
                </a:srgbClr>
              </a:gs>
              <a:gs pos="30000">
                <a:srgbClr val="D49E6C">
                  <a:alpha val="50000"/>
                </a:srgbClr>
              </a:gs>
              <a:gs pos="70000">
                <a:srgbClr val="A65528">
                  <a:alpha val="50000"/>
                </a:srgbClr>
              </a:gs>
              <a:gs pos="100000">
                <a:srgbClr val="663012">
                  <a:alpha val="49000"/>
                </a:srgbClr>
              </a:gs>
            </a:gsLst>
            <a:lin ang="5400000" scaled="1"/>
            <a:tileRect/>
          </a:gra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889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78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 книга находится в библиотечном фонде Белгородского ГАУ</a:t>
            </a:r>
            <a:endParaRPr lang="ru-RU" sz="2800" b="1" dirty="0">
              <a:effectLst>
                <a:outerShdw blurRad="50800" dist="38100" dir="18900000" algn="bl" rotWithShape="0">
                  <a:prstClr val="black">
                    <a:alpha val="78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107504" y="1268760"/>
            <a:ext cx="6048672" cy="194421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200" b="1" dirty="0" smtClean="0">
                <a:ln w="6350">
                  <a:noFill/>
                </a:ln>
                <a:latin typeface="Times New Roman" pitchFamily="18" charset="0"/>
                <a:cs typeface="Times New Roman" pitchFamily="18" charset="0"/>
              </a:rPr>
              <a:t>Ш4Р7</a:t>
            </a:r>
          </a:p>
          <a:p>
            <a:pPr lvl="0">
              <a:spcBef>
                <a:spcPct val="0"/>
              </a:spcBef>
            </a:pPr>
            <a:r>
              <a:rPr lang="ru-RU" altLang="ru-RU" sz="2200" b="1" dirty="0" smtClean="0">
                <a:ln w="6350">
                  <a:noFill/>
                </a:ln>
                <a:latin typeface="Times New Roman" pitchFamily="18" charset="0"/>
                <a:cs typeface="Times New Roman" pitchFamily="18" charset="0"/>
              </a:rPr>
              <a:t>Н48</a:t>
            </a:r>
          </a:p>
          <a:p>
            <a:pPr lvl="0">
              <a:spcBef>
                <a:spcPct val="0"/>
              </a:spcBef>
            </a:pPr>
            <a:r>
              <a:rPr lang="ru-RU" altLang="ru-RU" sz="2200" b="1" dirty="0" smtClean="0">
                <a:ln w="6350">
                  <a:noFill/>
                </a:ln>
                <a:latin typeface="Times New Roman" pitchFamily="18" charset="0"/>
                <a:cs typeface="Times New Roman" pitchFamily="18" charset="0"/>
              </a:rPr>
              <a:t>Некрасов В. П. В окопах Сталинграда: Повесть; Рассказы / В. П. Некрасов. – М. : Художественная </a:t>
            </a:r>
            <a:r>
              <a:rPr lang="ru-RU" altLang="ru-RU" sz="2200" b="1" dirty="0" smtClean="0">
                <a:ln w="6350">
                  <a:noFill/>
                </a:ln>
                <a:latin typeface="Times New Roman" pitchFamily="18" charset="0"/>
                <a:cs typeface="Times New Roman" pitchFamily="18" charset="0"/>
              </a:rPr>
              <a:t>литература</a:t>
            </a:r>
            <a:r>
              <a:rPr lang="ru-RU" altLang="ru-RU" sz="2200" b="1" dirty="0" smtClean="0">
                <a:ln w="6350">
                  <a:noFill/>
                </a:ln>
                <a:latin typeface="Times New Roman" pitchFamily="18" charset="0"/>
                <a:cs typeface="Times New Roman" pitchFamily="18" charset="0"/>
              </a:rPr>
              <a:t>, 1990. – 319 </a:t>
            </a:r>
            <a:r>
              <a:rPr lang="ru-RU" altLang="ru-RU" sz="2200" b="1" dirty="0" smtClean="0">
                <a:ln w="6350">
                  <a:noFill/>
                </a:ln>
                <a:latin typeface="Times New Roman" pitchFamily="18" charset="0"/>
                <a:cs typeface="Times New Roman" pitchFamily="18" charset="0"/>
              </a:rPr>
              <a:t>с.</a:t>
            </a:r>
            <a:endParaRPr lang="ru-RU" sz="2200" b="1" dirty="0">
              <a:ln w="6350"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 txBox="1">
            <a:spLocks/>
          </p:cNvSpPr>
          <p:nvPr/>
        </p:nvSpPr>
        <p:spPr>
          <a:xfrm>
            <a:off x="35496" y="3212976"/>
            <a:ext cx="5868144" cy="367240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altLang="ru-RU" sz="2300" b="1" dirty="0" smtClean="0">
                <a:ln w="6350">
                  <a:noFill/>
                </a:ln>
                <a:latin typeface="Times New Roman" pitchFamily="18" charset="0"/>
                <a:cs typeface="Times New Roman" pitchFamily="18" charset="0"/>
              </a:rPr>
              <a:t>Некрасов В.П.  относится к тем писателям, кто сам прошел трудными дорогами войны, кто защищал родную землю с оружием в руках. С 1941 по 1944 он был на фронте полковым инженером и заместителем командира саперного батальона, участвовал в Сталинградской битве. В книгу включены произведения, рассказывающие о военных событиях Сталинградского периода</a:t>
            </a:r>
            <a:endParaRPr lang="ru-RU" altLang="ru-RU" sz="2300" b="1" dirty="0">
              <a:ln w="6350"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0461" t="4365" r="18159" b="25166"/>
          <a:stretch>
            <a:fillRect/>
          </a:stretch>
        </p:blipFill>
        <p:spPr>
          <a:xfrm>
            <a:off x="5964084" y="2132856"/>
            <a:ext cx="3000403" cy="4503895"/>
          </a:xfrm>
          <a:prstGeom prst="rect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6" name="Picture 3" descr="E:\Эмблема БелГАУ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692" y="813371"/>
            <a:ext cx="1159796" cy="11754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411708"/>
      </p:ext>
    </p:extLst>
  </p:cSld>
  <p:clrMapOvr>
    <a:masterClrMapping/>
  </p:clrMapOvr>
  <p:transition advClick="0" advTm="1200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Картинки по запросу берлинская операц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012" y="188640"/>
            <a:ext cx="8123977" cy="5760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5996226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Заключительным сражением в Великой Отечественной войне стала битва за Берлин</a:t>
            </a: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631370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6414" y="188640"/>
            <a:ext cx="8291173" cy="1138654"/>
          </a:xfrm>
          <a:prstGeom prst="snip2DiagRect">
            <a:avLst/>
          </a:prstGeom>
          <a:gradFill flip="none" rotWithShape="1">
            <a:gsLst>
              <a:gs pos="0">
                <a:srgbClr val="D6B19C">
                  <a:alpha val="49000"/>
                </a:srgbClr>
              </a:gs>
              <a:gs pos="30000">
                <a:srgbClr val="D49E6C">
                  <a:alpha val="50000"/>
                </a:srgbClr>
              </a:gs>
              <a:gs pos="70000">
                <a:srgbClr val="A65528">
                  <a:alpha val="50000"/>
                </a:srgbClr>
              </a:gs>
              <a:gs pos="100000">
                <a:srgbClr val="663012">
                  <a:alpha val="49000"/>
                </a:srgbClr>
              </a:gs>
            </a:gsLst>
            <a:lin ang="5400000" scaled="1"/>
            <a:tileRect/>
          </a:gra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889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78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 книга находится в библиотечном фонде Белгородского ГАУ</a:t>
            </a:r>
            <a:endParaRPr lang="ru-RU" sz="2800" b="1" dirty="0">
              <a:effectLst>
                <a:outerShdw blurRad="50800" dist="38100" dir="18900000" algn="bl" rotWithShape="0">
                  <a:prstClr val="black">
                    <a:alpha val="78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546870"/>
            <a:ext cx="5904656" cy="1522090"/>
          </a:xfrm>
        </p:spPr>
        <p:txBody>
          <a:bodyPr>
            <a:noAutofit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Т3</a:t>
            </a:r>
            <a:b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Т23</a:t>
            </a:r>
            <a:b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Творцы </a:t>
            </a:r>
            <a:r>
              <a:rPr 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победы: от рядового до </a:t>
            </a: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маршала </a:t>
            </a:r>
            <a:r>
              <a:rPr 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сост.: С.Н. Костерин, Н.Н. Михайлов. - М.: Советская Россия, 1987. - 320 </a:t>
            </a: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с.</a:t>
            </a:r>
            <a:endParaRPr lang="ru-RU" sz="2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7160" y="3130425"/>
            <a:ext cx="5770984" cy="3754959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основу книги легли документальные материалы, опубликованные на страницах газеты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«Советская Россия»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год 40-летия Победы советского народа в Великой Отечественной войне. В корреспонденциях и очерках журналистов, в воспоминаниях и письмах читателей газеты зримо встает подвиг советских людей, победивших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ненавистного врага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Documents and Settings\sorokina_an\Рабочий стол\скан для Лисавцовой Н.и\12 - 00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20000" contrast="40000"/>
          </a:blip>
          <a:srcRect l="1888" t="1018" r="38949" b="32185"/>
          <a:stretch>
            <a:fillRect/>
          </a:stretch>
        </p:blipFill>
        <p:spPr bwMode="auto">
          <a:xfrm>
            <a:off x="6084168" y="2118900"/>
            <a:ext cx="2894637" cy="46224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3" descr="E:\Эмблема БелГАУ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692" y="813371"/>
            <a:ext cx="1159796" cy="11754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913674"/>
      </p:ext>
    </p:extLst>
  </p:cSld>
  <p:clrMapOvr>
    <a:masterClrMapping/>
  </p:clrMapOvr>
  <p:transition advClick="0" advTm="1200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164" name="AutoShape 4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166" name="AutoShape 6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67" name="Picture 7" descr="F:\9 мая\01_30_sib_6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237" y="532235"/>
            <a:ext cx="8825527" cy="57935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Click="0" advTm="1200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733256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Государственный праздник День Победы был введен </a:t>
            </a:r>
          </a:p>
          <a:p>
            <a:pPr algn="ctr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в 1945 году</a:t>
            </a: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186" name="AutoShape 2" descr="Картинки по запросу 9 мая 194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3188" name="AutoShape 4" descr="Картинки по запросу 9 мая 194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3190" name="AutoShape 6" descr="Картинки по запросу 9 мая 194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3191" name="Picture 7" descr="F:\9 мая\2292418_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614" y="404664"/>
            <a:ext cx="8814772" cy="5112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Click="0" advTm="12000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6414" y="188640"/>
            <a:ext cx="8291173" cy="1138654"/>
          </a:xfrm>
          <a:prstGeom prst="snip2DiagRect">
            <a:avLst/>
          </a:prstGeom>
          <a:gradFill flip="none" rotWithShape="1">
            <a:gsLst>
              <a:gs pos="0">
                <a:srgbClr val="D6B19C">
                  <a:alpha val="49000"/>
                </a:srgbClr>
              </a:gs>
              <a:gs pos="30000">
                <a:srgbClr val="D49E6C">
                  <a:alpha val="50000"/>
                </a:srgbClr>
              </a:gs>
              <a:gs pos="70000">
                <a:srgbClr val="A65528">
                  <a:alpha val="50000"/>
                </a:srgbClr>
              </a:gs>
              <a:gs pos="100000">
                <a:srgbClr val="663012">
                  <a:alpha val="49000"/>
                </a:srgbClr>
              </a:gs>
            </a:gsLst>
            <a:lin ang="5400000" scaled="1"/>
            <a:tileRect/>
          </a:gra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889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78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 книга находится в библиотечном фонде Белгородского ГАУ</a:t>
            </a:r>
            <a:endParaRPr lang="ru-RU" sz="2800" b="1" dirty="0">
              <a:effectLst>
                <a:outerShdw blurRad="50800" dist="38100" dir="18900000" algn="bl" rotWithShape="0">
                  <a:prstClr val="black">
                    <a:alpha val="78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136" y="1340768"/>
            <a:ext cx="5718000" cy="2088232"/>
          </a:xfrm>
        </p:spPr>
        <p:txBody>
          <a:bodyPr>
            <a:noAutofit/>
          </a:bodyPr>
          <a:lstStyle/>
          <a:p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Т3</a:t>
            </a:r>
            <a:b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С17</a:t>
            </a:r>
            <a:b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Самсонов </a:t>
            </a:r>
            <a:r>
              <a:rPr lang="ru-RU" sz="2200" dirty="0">
                <a:latin typeface="Times New Roman" pitchFamily="18" charset="0"/>
                <a:ea typeface="+mn-ea"/>
                <a:cs typeface="Times New Roman" pitchFamily="18" charset="0"/>
              </a:rPr>
              <a:t>А.М. Крах фашистской </a:t>
            </a:r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агрессии </a:t>
            </a:r>
            <a:r>
              <a:rPr lang="ru-RU" sz="2200" dirty="0">
                <a:latin typeface="Times New Roman" pitchFamily="18" charset="0"/>
                <a:ea typeface="+mn-ea"/>
                <a:cs typeface="Times New Roman" pitchFamily="18" charset="0"/>
              </a:rPr>
              <a:t>1939-1945 : исторический очерк / А.М. </a:t>
            </a:r>
            <a:r>
              <a:rPr lang="ru-RU" sz="2200" dirty="0" err="1" smtClean="0">
                <a:latin typeface="Times New Roman" pitchFamily="18" charset="0"/>
                <a:ea typeface="+mn-ea"/>
                <a:cs typeface="Times New Roman" pitchFamily="18" charset="0"/>
              </a:rPr>
              <a:t>Сам-сонов</a:t>
            </a:r>
            <a:r>
              <a:rPr lang="ru-RU" sz="2200" dirty="0">
                <a:latin typeface="Times New Roman" pitchFamily="18" charset="0"/>
                <a:ea typeface="+mn-ea"/>
                <a:cs typeface="Times New Roman" pitchFamily="18" charset="0"/>
              </a:rPr>
              <a:t>. - 2-е изд., </a:t>
            </a:r>
            <a:r>
              <a:rPr lang="ru-RU" sz="2200" dirty="0" err="1">
                <a:latin typeface="Times New Roman" pitchFamily="18" charset="0"/>
                <a:ea typeface="+mn-ea"/>
                <a:cs typeface="Times New Roman" pitchFamily="18" charset="0"/>
              </a:rPr>
              <a:t>испр</a:t>
            </a:r>
            <a:r>
              <a:rPr lang="ru-RU" sz="2200" dirty="0">
                <a:latin typeface="Times New Roman" pitchFamily="18" charset="0"/>
                <a:ea typeface="+mn-ea"/>
                <a:cs typeface="Times New Roman" pitchFamily="18" charset="0"/>
              </a:rPr>
              <a:t>. и доп. - М.: Наука, 1982. - 727 </a:t>
            </a:r>
            <a:r>
              <a:rPr lang="ru-RU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с.</a:t>
            </a:r>
            <a:endParaRPr lang="ru-RU" sz="220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496" y="3933056"/>
            <a:ext cx="5652120" cy="172819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Книга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является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кратким очерком истории Второй мировой войны. В ней анализируются причины возникновения войны и ее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течение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Documents and Settings\sorokina_an\Рабочий стол\скан для Лисавцовой Н.и\12 - 00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20000" contrast="40000"/>
          </a:blip>
          <a:srcRect l="7150" t="1018" r="23314" b="27627"/>
          <a:stretch>
            <a:fillRect/>
          </a:stretch>
        </p:blipFill>
        <p:spPr bwMode="auto">
          <a:xfrm>
            <a:off x="5796136" y="2132856"/>
            <a:ext cx="3136072" cy="45473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3" descr="E:\Эмблема БелГАУ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692" y="813371"/>
            <a:ext cx="1159796" cy="11754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429386"/>
      </p:ext>
    </p:extLst>
  </p:cSld>
  <p:clrMapOvr>
    <a:masterClrMapping/>
  </p:clrMapOvr>
  <p:transition advClick="0" advTm="12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" t="1119" r="7055"/>
          <a:stretch/>
        </p:blipFill>
        <p:spPr bwMode="auto">
          <a:xfrm flipH="1">
            <a:off x="4788024" y="225554"/>
            <a:ext cx="4191000" cy="64068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96" y="612845"/>
            <a:ext cx="47549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Весной 1941 года  приближение войны ощущалось всеми. Советская разведка почти ежедневно докладывала И.В. Сталину  о планах Гитлера. Советский разведчик Рихард Зорге сообщал не только  о перебросках немецких войск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и  о  сроках  нападения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Германии.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Однако, Сталин был уверен, что Гитлер не нападет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СССР,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сопротивляется Англия.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уверен,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война начнется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раньше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лета 1942 года</a:t>
            </a:r>
          </a:p>
        </p:txBody>
      </p:sp>
    </p:spTree>
    <p:extLst>
      <p:ext uri="{BB962C8B-B14F-4D97-AF65-F5344CB8AC3E}">
        <p14:creationId xmlns:p14="http://schemas.microsoft.com/office/powerpoint/2010/main" val="3044353598"/>
      </p:ext>
    </p:extLst>
  </p:cSld>
  <p:clrMapOvr>
    <a:masterClrMapping/>
  </p:clrMapOvr>
  <p:transition advClick="0" advTm="12000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6414" y="188640"/>
            <a:ext cx="8291173" cy="1138654"/>
          </a:xfrm>
          <a:prstGeom prst="snip2DiagRect">
            <a:avLst/>
          </a:prstGeom>
          <a:gradFill flip="none" rotWithShape="1">
            <a:gsLst>
              <a:gs pos="0">
                <a:srgbClr val="D6B19C">
                  <a:alpha val="49000"/>
                </a:srgbClr>
              </a:gs>
              <a:gs pos="30000">
                <a:srgbClr val="D49E6C">
                  <a:alpha val="50000"/>
                </a:srgbClr>
              </a:gs>
              <a:gs pos="70000">
                <a:srgbClr val="A65528">
                  <a:alpha val="50000"/>
                </a:srgbClr>
              </a:gs>
              <a:gs pos="100000">
                <a:srgbClr val="663012">
                  <a:alpha val="49000"/>
                </a:srgbClr>
              </a:gs>
            </a:gsLst>
            <a:lin ang="5400000" scaled="1"/>
            <a:tileRect/>
          </a:gra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889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78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 книга находится в библиотечном фонде Белгородского ГАУ</a:t>
            </a:r>
            <a:endParaRPr lang="ru-RU" sz="2800" b="1" dirty="0">
              <a:effectLst>
                <a:outerShdw blurRad="50800" dist="38100" dir="18900000" algn="bl" rotWithShape="0">
                  <a:prstClr val="black">
                    <a:alpha val="78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1281162"/>
            <a:ext cx="5976664" cy="2291854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Т3</a:t>
            </a:r>
            <a:br>
              <a:rPr lang="ru-RU" sz="240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Т 92</a:t>
            </a:r>
            <a:br>
              <a:rPr lang="ru-RU" sz="240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1418 </a:t>
            </a:r>
            <a:r>
              <a:rPr lang="ru-RU" sz="2400" dirty="0">
                <a:latin typeface="Times New Roman" pitchFamily="18" charset="0"/>
                <a:ea typeface="+mn-ea"/>
                <a:cs typeface="Times New Roman" pitchFamily="18" charset="0"/>
              </a:rPr>
              <a:t>дней войны. Из воспоминаний о </a:t>
            </a:r>
            <a:br>
              <a:rPr lang="ru-RU" sz="2400" dirty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Великой </a:t>
            </a:r>
            <a:r>
              <a:rPr lang="ru-RU" sz="2400" dirty="0">
                <a:latin typeface="Times New Roman" pitchFamily="18" charset="0"/>
                <a:ea typeface="+mn-ea"/>
                <a:cs typeface="Times New Roman" pitchFamily="18" charset="0"/>
              </a:rPr>
              <a:t>Отечественной / сост.: </a:t>
            </a:r>
            <a:r>
              <a:rPr lang="ru-RU" sz="2400" dirty="0" err="1" smtClean="0">
                <a:latin typeface="Times New Roman" pitchFamily="18" charset="0"/>
                <a:ea typeface="+mn-ea"/>
                <a:cs typeface="Times New Roman" pitchFamily="18" charset="0"/>
              </a:rPr>
              <a:t>Е.Н.Цве-таев</a:t>
            </a:r>
            <a:r>
              <a:rPr lang="ru-RU" sz="2400" dirty="0">
                <a:latin typeface="Times New Roman" pitchFamily="18" charset="0"/>
                <a:ea typeface="+mn-ea"/>
                <a:cs typeface="Times New Roman" pitchFamily="18" charset="0"/>
              </a:rPr>
              <a:t>, В.С. Яровиков. - М.: Политиздат, 1990. - 687 </a:t>
            </a:r>
            <a:r>
              <a:rPr lang="ru-RU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с. </a:t>
            </a:r>
            <a:endParaRPr lang="ru-RU" sz="240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-36512" y="3789040"/>
            <a:ext cx="6156176" cy="280831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Книга составлена из воспоминаний полководцев и военачальников Великой Отечественной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войны.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Их воспоминания - это логически связанный рассказ о войне, победах и неудачах, о работе Ставки, о боевом и трудовом подвиге советского народа, сокрушившего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фашизм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Documents and Settings\sorokina_an\Рабочий стол\скан для Лисавцовой Н.и\12 - 00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30000"/>
          </a:blip>
          <a:srcRect l="1939" t="-212" r="30270" b="27627"/>
          <a:stretch>
            <a:fillRect/>
          </a:stretch>
        </p:blipFill>
        <p:spPr bwMode="auto">
          <a:xfrm>
            <a:off x="6032908" y="2204863"/>
            <a:ext cx="2976738" cy="45032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3" descr="E:\Эмблема БелГАУ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692" y="813371"/>
            <a:ext cx="1159796" cy="11754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626486"/>
      </p:ext>
    </p:extLst>
  </p:cSld>
  <p:clrMapOvr>
    <a:masterClrMapping/>
  </p:clrMapOvr>
  <p:transition advClick="0" advTm="12000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AutoShape 2" descr="Картинки по запросу салют победы 194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4211" name="Picture 3" descr="F:\9 мая\37268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751" y="260648"/>
            <a:ext cx="8746499" cy="56166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5951602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Салют Победы 9 мая 1945 года</a:t>
            </a:r>
          </a:p>
          <a:p>
            <a:pPr algn="ctr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Москва</a:t>
            </a: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2000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613" y="167193"/>
            <a:ext cx="8494774" cy="57820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5949280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24 июня 1945 года в Москве состоялся первый </a:t>
            </a:r>
          </a:p>
          <a:p>
            <a:pPr algn="ctr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Парад Победы</a:t>
            </a: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2000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6414" y="188640"/>
            <a:ext cx="8291173" cy="1138654"/>
          </a:xfrm>
          <a:prstGeom prst="snip2DiagRect">
            <a:avLst/>
          </a:prstGeom>
          <a:gradFill flip="none" rotWithShape="1">
            <a:gsLst>
              <a:gs pos="0">
                <a:srgbClr val="D6B19C">
                  <a:alpha val="49000"/>
                </a:srgbClr>
              </a:gs>
              <a:gs pos="30000">
                <a:srgbClr val="D49E6C">
                  <a:alpha val="50000"/>
                </a:srgbClr>
              </a:gs>
              <a:gs pos="70000">
                <a:srgbClr val="A65528">
                  <a:alpha val="50000"/>
                </a:srgbClr>
              </a:gs>
              <a:gs pos="100000">
                <a:srgbClr val="663012">
                  <a:alpha val="49000"/>
                </a:srgbClr>
              </a:gs>
            </a:gsLst>
            <a:lin ang="5400000" scaled="1"/>
            <a:tileRect/>
          </a:gra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889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78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 книга находится в библиотечном фонде Белгородского ГАУ</a:t>
            </a:r>
            <a:endParaRPr lang="ru-RU" sz="2800" b="1" dirty="0">
              <a:effectLst>
                <a:outerShdw blurRad="50800" dist="38100" dir="18900000" algn="bl" rotWithShape="0">
                  <a:prstClr val="black">
                    <a:alpha val="78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86830"/>
            <a:ext cx="5616624" cy="1810122"/>
          </a:xfrm>
        </p:spPr>
        <p:txBody>
          <a:bodyPr>
            <a:noAutofit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Т3</a:t>
            </a:r>
            <a:b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С17</a:t>
            </a:r>
            <a:b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Самсонов </a:t>
            </a:r>
            <a:r>
              <a:rPr 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А.М. Знать и помнить: </a:t>
            </a: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диалог </a:t>
            </a:r>
            <a:r>
              <a:rPr 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историка с читателем / А.М. Самсонов. – М.: Политиздат, 1988. - 368 </a:t>
            </a: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с.</a:t>
            </a:r>
            <a:endParaRPr lang="ru-RU" sz="2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3096344"/>
            <a:ext cx="5796136" cy="378904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Разговор о некоторых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«белых пятнах»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истории Великой Отечественной войны, начатой академиком А.М.Самсоновым в 1987 году на страницах периодической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печати,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продолжили 2500 его корреспондентов.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Настоящая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 - первый итог дискуссий на исторические темы; по форме своей она приближена к беседе за круглым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столом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Documents and Settings\sorokina_an\Рабочий стол\скан для Лисавцовой Н.и\12 - 00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40000"/>
          </a:blip>
          <a:srcRect l="1740" t="1018" r="37357" b="32548"/>
          <a:stretch>
            <a:fillRect/>
          </a:stretch>
        </p:blipFill>
        <p:spPr bwMode="auto">
          <a:xfrm>
            <a:off x="5796136" y="2089084"/>
            <a:ext cx="3177686" cy="46522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3" descr="E:\Эмблема БелГАУ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692" y="813371"/>
            <a:ext cx="1159796" cy="11754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712246"/>
      </p:ext>
    </p:extLst>
  </p:cSld>
  <p:clrMapOvr>
    <a:masterClrMapping/>
  </p:clrMapOvr>
  <p:transition advClick="0" advTm="12000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740" y="432445"/>
            <a:ext cx="8776520" cy="59931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Click="0" advTm="12000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766" y="764704"/>
            <a:ext cx="8930469" cy="53285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Click="0" advTm="12000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Картинки по запросу день победы"/>
          <p:cNvPicPr>
            <a:picLocks noChangeAspect="1" noChangeArrowheads="1"/>
          </p:cNvPicPr>
          <p:nvPr/>
        </p:nvPicPr>
        <p:blipFill>
          <a:blip r:embed="rId2" cstate="print"/>
          <a:srcRect l="3349" r="11263"/>
          <a:stretch>
            <a:fillRect/>
          </a:stretch>
        </p:blipFill>
        <p:spPr bwMode="auto">
          <a:xfrm>
            <a:off x="137821" y="494950"/>
            <a:ext cx="8868358" cy="5868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Click="0" advTm="12000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6414" y="188640"/>
            <a:ext cx="8291173" cy="1138654"/>
          </a:xfrm>
          <a:prstGeom prst="snip2DiagRect">
            <a:avLst/>
          </a:prstGeom>
          <a:gradFill flip="none" rotWithShape="1">
            <a:gsLst>
              <a:gs pos="0">
                <a:srgbClr val="D6B19C">
                  <a:alpha val="49000"/>
                </a:srgbClr>
              </a:gs>
              <a:gs pos="30000">
                <a:srgbClr val="D49E6C">
                  <a:alpha val="50000"/>
                </a:srgbClr>
              </a:gs>
              <a:gs pos="70000">
                <a:srgbClr val="A65528">
                  <a:alpha val="50000"/>
                </a:srgbClr>
              </a:gs>
              <a:gs pos="100000">
                <a:srgbClr val="663012">
                  <a:alpha val="49000"/>
                </a:srgbClr>
              </a:gs>
            </a:gsLst>
            <a:lin ang="5400000" scaled="1"/>
            <a:tileRect/>
          </a:gra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889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78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 книга находится в библиотечном фонде Белгородского ГАУ</a:t>
            </a:r>
            <a:endParaRPr lang="ru-RU" sz="2800" b="1" dirty="0">
              <a:effectLst>
                <a:outerShdw blurRad="50800" dist="38100" dir="18900000" algn="bl" rotWithShape="0">
                  <a:prstClr val="black">
                    <a:alpha val="78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1196752"/>
            <a:ext cx="6120680" cy="2147838"/>
          </a:xfrm>
        </p:spPr>
        <p:txBody>
          <a:bodyPr>
            <a:noAutofit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Т3</a:t>
            </a:r>
            <a:b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Д63</a:t>
            </a:r>
            <a:b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Документы </a:t>
            </a:r>
            <a:r>
              <a:rPr 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материалы кануна второй </a:t>
            </a: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мировой </a:t>
            </a:r>
            <a:r>
              <a:rPr 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войны 1937-1939. Т 1. Ноябрь 1937 г. - декабрь 1938 г. / под ред. И. Н. Земскова. - М. : Политиздат, 1981. - 302 </a:t>
            </a: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с.</a:t>
            </a:r>
            <a:endParaRPr lang="ru-RU" sz="2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3429000"/>
            <a:ext cx="6084168" cy="342900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настоящее издание включено 202 иностранных документа. Их состав расширен за счет документов, взятых из официальных зарубежных публикаций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spcBef>
                <a:spcPts val="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целях наиболее полного и объективного освещения международной обстановки накануне войны в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сборник</a:t>
            </a:r>
          </a:p>
          <a:p>
            <a:pPr algn="ctr">
              <a:spcBef>
                <a:spcPts val="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включены основные советские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внешнеполитические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документы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Documents and Settings\sorokina_an\Рабочий стол\скан для Лисавцовой Н.и\12 - 00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 contrast="30000"/>
          </a:blip>
          <a:srcRect l="8951" t="-212" r="24631" b="27627"/>
          <a:stretch>
            <a:fillRect/>
          </a:stretch>
        </p:blipFill>
        <p:spPr bwMode="auto">
          <a:xfrm>
            <a:off x="6084168" y="2132856"/>
            <a:ext cx="2942170" cy="45365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3" descr="E:\Эмблема БелГАУ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692" y="813371"/>
            <a:ext cx="1159796" cy="11754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146708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7284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t="10571"/>
          <a:stretch>
            <a:fillRect/>
          </a:stretch>
        </p:blipFill>
        <p:spPr bwMode="auto">
          <a:xfrm>
            <a:off x="899592" y="144806"/>
            <a:ext cx="7344816" cy="6568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Click="0" advTm="12000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 descr="Картинки по запросу день побед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739" y="260648"/>
            <a:ext cx="8862523" cy="3024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-108520" y="3460401"/>
            <a:ext cx="925252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Слава вам, храбрые,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Слава, бесстрашные!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Вечную славу поет вам народ.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Доблестно жившие, смерть сокрушившие,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Память о Вас никогда не умрет!</a:t>
            </a:r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AutoShape 2" descr="https://img-gorod.ru/web/223/2233267/jpg/2233267_detai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4211" name="Picture 3" descr="F:\9 мая\2233267_detail.jpg"/>
          <p:cNvPicPr>
            <a:picLocks noChangeAspect="1" noChangeArrowheads="1"/>
          </p:cNvPicPr>
          <p:nvPr/>
        </p:nvPicPr>
        <p:blipFill>
          <a:blip r:embed="rId2" cstate="print"/>
          <a:srcRect b="4724"/>
          <a:stretch>
            <a:fillRect/>
          </a:stretch>
        </p:blipFill>
        <p:spPr bwMode="auto">
          <a:xfrm>
            <a:off x="5920878" y="2132856"/>
            <a:ext cx="3054128" cy="45365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26414" y="188640"/>
            <a:ext cx="8291173" cy="1138654"/>
          </a:xfrm>
          <a:prstGeom prst="snip2DiagRect">
            <a:avLst/>
          </a:prstGeom>
          <a:gradFill flip="none" rotWithShape="1">
            <a:gsLst>
              <a:gs pos="0">
                <a:srgbClr val="D6B19C">
                  <a:alpha val="49000"/>
                </a:srgbClr>
              </a:gs>
              <a:gs pos="30000">
                <a:srgbClr val="D49E6C">
                  <a:alpha val="50000"/>
                </a:srgbClr>
              </a:gs>
              <a:gs pos="70000">
                <a:srgbClr val="A65528">
                  <a:alpha val="50000"/>
                </a:srgbClr>
              </a:gs>
              <a:gs pos="100000">
                <a:srgbClr val="663012">
                  <a:alpha val="49000"/>
                </a:srgbClr>
              </a:gs>
            </a:gsLst>
            <a:lin ang="5400000" scaled="1"/>
            <a:tileRect/>
          </a:gra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889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18900000" algn="bl" rotWithShape="0">
                    <a:prstClr val="black">
                      <a:alpha val="78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 книга находится в электронно-библиотечной системе «Лань»</a:t>
            </a:r>
            <a:endParaRPr lang="ru-RU" sz="2800" b="1" dirty="0">
              <a:effectLst>
                <a:outerShdw blurRad="50800" dist="38100" dir="18900000" algn="bl" rotWithShape="0">
                  <a:prstClr val="black">
                    <a:alpha val="78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E:\Эмблема БелГАУ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692" y="813371"/>
            <a:ext cx="1159796" cy="11754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5496" y="1340768"/>
            <a:ext cx="597666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Кузнецов И.Н. Великая Отечественная: война, которую мы не знали [Электронный ресурс] - Электрон. дан. - Ростов-на-Дону : Феникс, 2010. - 252 с. - Режим доступа: https://e.lanbook.com/book/70113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50655" y="3226019"/>
            <a:ext cx="595739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В книге особое внимание уделено рассмотрению версии: когда для Советского Союза началась Великая Отечественная катастрофа - в 1937-м, 1939-м или 1941-м? Документальные статьи и очерки объединяет стремление приподнять завесу таинственности и трагизма над спорными проблемами истории событий предвоенных лет и периода </a:t>
            </a:r>
            <a:endParaRPr lang="ru-RU" sz="23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Великой 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Отечественной войны</a:t>
            </a:r>
            <a:endParaRPr lang="ru-RU" sz="23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2000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AutoShape 4" descr="Картинки по запросу день побед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9334" name="Picture 6" descr="Картинки по запросу поздравление ветеран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516" y="242322"/>
            <a:ext cx="8712968" cy="63733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5574" y="1651591"/>
            <a:ext cx="405638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 июня 1941 года на рассвете немецко-фашистские войска перешли границы Советского Союза. Гитлеровская Германия нарушила  договор  о ненападении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4" descr="https://yandex.ru/images/WH12d0l93/f9cf89tWTAs/9Oeu8jp7A4IYnC53KXDIuXE2hzXc5WZztyDvMk1qwwtKN1UhkYbtqQSbnCau1e8hVKNAei3Lbv4_JHVmPAohvXGifCGuaoNGTA7-pb-wX64jIlCg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yandex.ru/images/WH12d0l93/f9cf89tWTAs/9Oeu8jp7A4IYnC53KXDIuXE2hzXc5WZztyDvMk1qwwtKN1UhkYbtqQSbnCau1e8hVKNAei3Lbv4_JHVmPAohvXGifCGuaoNGTA7-pb-wX64jIlCgw"/>
          <p:cNvSpPr>
            <a:spLocks noChangeAspect="1" noChangeArrowheads="1"/>
          </p:cNvSpPr>
          <p:nvPr/>
        </p:nvSpPr>
        <p:spPr bwMode="auto">
          <a:xfrm>
            <a:off x="155575" y="-4357688"/>
            <a:ext cx="9039225" cy="908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9511"/>
            <a:ext cx="4662933" cy="65189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8542841"/>
      </p:ext>
    </p:extLst>
  </p:cSld>
  <p:clrMapOvr>
    <a:masterClrMapping/>
  </p:clrMapOvr>
  <p:transition advClick="0" advTm="12000"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1741</TotalTime>
  <Words>2506</Words>
  <Application>Microsoft Office PowerPoint</Application>
  <PresentationFormat>Экран (4:3)</PresentationFormat>
  <Paragraphs>199</Paragraphs>
  <Slides>80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80</vt:i4>
      </vt:variant>
    </vt:vector>
  </HeadingPairs>
  <TitlesOfParts>
    <vt:vector size="8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   Т3 С 28  Севостьянов П.П. Перед великим испытанием. Внешняя политика СССР накануне Великой Отечественной войны. Сентябрь 1939 г. - июнь  1941 г. / П.П. Севостьянов. - М.: Политиздат, 1981. – 367 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Т3 Н48 Некрич А. 1941, 22 июня / А. Некрич. – 2-е изд., доп. и перераб. - М.: Памятники исторической мысли, 1995. - 335 с.</vt:lpstr>
      <vt:lpstr>Т3 Н21 Накануне, 1931-1939. Как мир был ввергнут в войну : краткая история в документах, воспоминаниях и комментариях / сост.: Н.Н. Яковлев, О.Л.Степанова, Е.Б. Салынская. - М.: Политиздат, 1991. - 272 с. </vt:lpstr>
      <vt:lpstr>Презентация PowerPoint</vt:lpstr>
      <vt:lpstr>Презентация PowerPoint</vt:lpstr>
      <vt:lpstr>Т3(2) В27 Великая Отечественная война 1941-1945. В фотографиях и кинодокументах. В 5- томах. Т. 1. 1941: фотоальбом / сост. Н.М. Афанась-ев, М.А. Трахман. - М.: Планета,  1985. – 400 с.</vt:lpstr>
      <vt:lpstr>Презентация PowerPoint</vt:lpstr>
      <vt:lpstr>Презентация PowerPoint</vt:lpstr>
      <vt:lpstr>Т3 О95  Очерки о Великой Отечественной войне 1941-1945 / сост. В.В. Катинов.- М.: Политиздат, 1975. - 688 с.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Т3 Д38 Дети военной поры / сост. Э. Максимова. -  2-е изд., доп. - М.: Политиздат, 1988. - 320 с.</vt:lpstr>
      <vt:lpstr>Презентация PowerPoint</vt:lpstr>
      <vt:lpstr>Презентация PowerPoint</vt:lpstr>
      <vt:lpstr>Презентация PowerPoint</vt:lpstr>
      <vt:lpstr>Ш4Р7 В75 Воробьёв К. Убиты под Москвой. Повести / К. Воробьёв. – М.: Правда, 1989. - 464 с.</vt:lpstr>
      <vt:lpstr>Презентация PowerPoint</vt:lpstr>
      <vt:lpstr>Т3(2)7 В27 Великая Отечественная война, 1941-1945. События. Люди. Документы: Краткий ист. Справочник/ под общ. ред. О.А. Ржешевс-кого; сост. Е.К. Жигунов.- М.: Политиздат, 1990.- 464 с.</vt:lpstr>
      <vt:lpstr>Презентация PowerPoint</vt:lpstr>
      <vt:lpstr>Презентация PowerPoint</vt:lpstr>
      <vt:lpstr>Т3(2) Щ61 Щербаков П.Л. Никто не забыт и ничто не забыто /  П.Л.Щербаков. – Л.: Знание,  1983. – 32 с.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Т3 Д69 Дорогой мужества / сост.: В.А. Кузнецов,   А.Т. Иванов. - М. : Политиздат, 1988. - 351 с.</vt:lpstr>
      <vt:lpstr>Презентация PowerPoint</vt:lpstr>
      <vt:lpstr>Презентация PowerPoint</vt:lpstr>
      <vt:lpstr>Т3(2) К78 Снятие блокады Ленинграда и освобожде- ние  Прибалтики (1944-1945 гг.).- М. : Наука, 1990.- 368 с.</vt:lpstr>
      <vt:lpstr>Презентация PowerPoint</vt:lpstr>
      <vt:lpstr>Презентация PowerPoint</vt:lpstr>
      <vt:lpstr>Т3 И91 Источники победы Советского народа в Великой Отечественной войне 1941 -1945 / под ред. Г.А. Куманева. - М.: Наука, 1985. - 312 с.</vt:lpstr>
      <vt:lpstr>Презентация PowerPoint</vt:lpstr>
      <vt:lpstr>Презентация PowerPoint</vt:lpstr>
      <vt:lpstr>Презентация PowerPoint</vt:lpstr>
      <vt:lpstr>Презентация PowerPoint</vt:lpstr>
      <vt:lpstr>Т3(2) В11 В тылу и на фронте :  Женщины – коммунистки в годы Великой Отечественной войны / Л.И. Стешова. - М.: Политиздат, 1984. – 319 с.</vt:lpstr>
      <vt:lpstr>Презентация PowerPoint</vt:lpstr>
      <vt:lpstr>Презентация PowerPoint</vt:lpstr>
      <vt:lpstr> Т3 С40 Вехи отечественной истории : очерки и публи- цистика / В. Г. Сироткин. - М. : Междунар. отношения, 1991. - 272 с.</vt:lpstr>
      <vt:lpstr>           Т3(2) В65 Война. Народ. Победа. 1941- 1945:  Статьи.  Очерки. Воспоминания: в 4-х  кн. / сост. Ж.В. Таратута. М.:  Политиздат, 1984 </vt:lpstr>
      <vt:lpstr>Презентация PowerPoint</vt:lpstr>
      <vt:lpstr>Презентация PowerPoint</vt:lpstr>
      <vt:lpstr>Презентация PowerPoint</vt:lpstr>
      <vt:lpstr>Т(3)2 В27 Великая Отечественная  война 1941-1945: энциклопедия. - М.: Сов. Энциклопедия, 1985. – 832 с.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Т3 Т23 Творцы победы: от рядового до маршала / сост.: С.Н. Костерин, Н.Н. Михайлов. - М.: Советская Россия, 1987. - 320 с.</vt:lpstr>
      <vt:lpstr>Презентация PowerPoint</vt:lpstr>
      <vt:lpstr>Презентация PowerPoint</vt:lpstr>
      <vt:lpstr>Т3 С17 Самсонов А.М. Крах фашистской агрессии 1939-1945 : исторический очерк / А.М. Сам-сонов. - 2-е изд., испр. и доп. - М.: Наука, 1982. - 727 с.</vt:lpstr>
      <vt:lpstr>Т3 Т 92 1418 дней войны. Из воспоминаний о  Великой Отечественной / сост.: Е.Н.Цве-таев, В.С. Яровиков. - М.: Политиздат, 1990. - 687 с. </vt:lpstr>
      <vt:lpstr>Презентация PowerPoint</vt:lpstr>
      <vt:lpstr>Презентация PowerPoint</vt:lpstr>
      <vt:lpstr>Т3 С17 Самсонов А.М. Знать и помнить: диалог историка с читателем / А.М. Самсонов. – М.: Политиздат, 1988. - 368 с.</vt:lpstr>
      <vt:lpstr>Презентация PowerPoint</vt:lpstr>
      <vt:lpstr>Презентация PowerPoint</vt:lpstr>
      <vt:lpstr>Презентация PowerPoint</vt:lpstr>
      <vt:lpstr>Т3 Д63 Документы и материалы кануна второй мировой войны 1937-1939. Т 1. Ноябрь 1937 г. - декабрь 1938 г. / под ред. И. Н. Земскова. - М. : Политиздат, 1981. - 302 с.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Лисавцова НА</dc:creator>
  <cp:lastModifiedBy>krisanova_tn</cp:lastModifiedBy>
  <cp:revision>79</cp:revision>
  <dcterms:created xsi:type="dcterms:W3CDTF">2019-04-15T13:51:32Z</dcterms:created>
  <dcterms:modified xsi:type="dcterms:W3CDTF">2019-04-30T06:16:57Z</dcterms:modified>
</cp:coreProperties>
</file>